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35" r:id="rId3"/>
    <p:sldId id="311" r:id="rId4"/>
    <p:sldId id="338" r:id="rId5"/>
    <p:sldId id="336" r:id="rId6"/>
    <p:sldId id="339" r:id="rId7"/>
    <p:sldId id="343" r:id="rId8"/>
    <p:sldId id="376" r:id="rId9"/>
    <p:sldId id="377" r:id="rId10"/>
    <p:sldId id="333" r:id="rId11"/>
    <p:sldId id="371" r:id="rId12"/>
    <p:sldId id="372" r:id="rId13"/>
    <p:sldId id="332" r:id="rId14"/>
    <p:sldId id="369" r:id="rId15"/>
    <p:sldId id="337" r:id="rId16"/>
    <p:sldId id="307" r:id="rId17"/>
    <p:sldId id="378" r:id="rId18"/>
    <p:sldId id="342" r:id="rId19"/>
    <p:sldId id="312" r:id="rId20"/>
    <p:sldId id="373" r:id="rId21"/>
    <p:sldId id="340" r:id="rId22"/>
    <p:sldId id="341" r:id="rId23"/>
    <p:sldId id="308" r:id="rId24"/>
    <p:sldId id="314" r:id="rId25"/>
    <p:sldId id="315" r:id="rId26"/>
    <p:sldId id="316" r:id="rId27"/>
    <p:sldId id="344" r:id="rId28"/>
    <p:sldId id="317" r:id="rId29"/>
    <p:sldId id="318" r:id="rId30"/>
    <p:sldId id="345" r:id="rId31"/>
    <p:sldId id="319" r:id="rId32"/>
    <p:sldId id="320" r:id="rId33"/>
    <p:sldId id="346" r:id="rId34"/>
    <p:sldId id="321" r:id="rId35"/>
    <p:sldId id="322" r:id="rId36"/>
    <p:sldId id="347" r:id="rId37"/>
    <p:sldId id="323" r:id="rId38"/>
    <p:sldId id="324" r:id="rId39"/>
    <p:sldId id="325" r:id="rId40"/>
    <p:sldId id="326" r:id="rId41"/>
    <p:sldId id="327" r:id="rId42"/>
    <p:sldId id="328" r:id="rId43"/>
    <p:sldId id="304" r:id="rId4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D71"/>
    <a:srgbClr val="6D6E72"/>
    <a:srgbClr val="E8E6E7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93842" autoAdjust="0"/>
  </p:normalViewPr>
  <p:slideViewPr>
    <p:cSldViewPr snapToGrid="0" snapToObjects="1">
      <p:cViewPr varScale="1">
        <p:scale>
          <a:sx n="85" d="100"/>
          <a:sy n="85" d="100"/>
        </p:scale>
        <p:origin x="1598" y="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94DE9-53A9-40D4-AD3E-D7EF4DC4CA9A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9E54C-40D2-4CD0-A4D3-FD1B0ADFC8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25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5BDDD-569B-412F-B7C4-3B1FBC78A397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22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49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19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36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17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45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61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57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44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3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63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60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DD57-A7AA-0E44-808F-DE93397D38A3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7430F-2905-A348-8AF0-BBF63AB9C1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81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XI65csS4Y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ondomacchina.it/it/cabine-after-market-una-questione-di-sicurezza-c201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7J-IWzguEM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5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ierretra.it/index.php?option=com_content&amp;view=article&amp;id=64&amp;Itemid=656&amp;lang=en" TargetMode="Externa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domenico.papaleo@unacoma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orenzo.iuliano@unacoma.i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1BDB1DE-FBAB-4498-9986-AF2E138496C9}"/>
              </a:ext>
            </a:extLst>
          </p:cNvPr>
          <p:cNvSpPr/>
          <p:nvPr/>
        </p:nvSpPr>
        <p:spPr>
          <a:xfrm>
            <a:off x="5094514" y="2586238"/>
            <a:ext cx="3956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Il Trattore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16CF197-5C56-4E65-92DD-68609DCF4216}"/>
              </a:ext>
            </a:extLst>
          </p:cNvPr>
          <p:cNvSpPr/>
          <p:nvPr/>
        </p:nvSpPr>
        <p:spPr>
          <a:xfrm>
            <a:off x="5097618" y="5976369"/>
            <a:ext cx="3956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Cura di </a:t>
            </a:r>
          </a:p>
          <a:p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Lorenzo </a:t>
            </a:r>
            <a:r>
              <a:rPr lang="it-IT" sz="1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Iuliano e Domenico Papaleo  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(Servizio Tecnico FederUnacoma) 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1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DCE07B-BCC7-4B3C-A604-8C6985E13994}"/>
              </a:ext>
            </a:extLst>
          </p:cNvPr>
          <p:cNvSpPr txBox="1"/>
          <p:nvPr/>
        </p:nvSpPr>
        <p:spPr>
          <a:xfrm>
            <a:off x="290146" y="1143001"/>
            <a:ext cx="87043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Tipologie di Trasmissione del Trattore</a:t>
            </a:r>
          </a:p>
          <a:p>
            <a:r>
              <a:rPr lang="it-IT" sz="1400" b="1" dirty="0"/>
              <a:t>(la trasmissione incide da sola fino al 70% del costo del trattore stesso)</a:t>
            </a:r>
          </a:p>
          <a:p>
            <a:endParaRPr lang="it-IT" sz="1400" dirty="0"/>
          </a:p>
          <a:p>
            <a:pPr lvl="0"/>
            <a:r>
              <a:rPr lang="it-IT" sz="1400" b="1" dirty="0"/>
              <a:t>Trasmissione meccanica</a:t>
            </a:r>
          </a:p>
          <a:p>
            <a:pPr lvl="0"/>
            <a:r>
              <a:rPr lang="it-IT" sz="1400" dirty="0"/>
              <a:t>È la tipologia di trasmissione tradizionale, viene utilizzata su piccoli modelli o veniva utilizzata in passato, non consente il cambio sotto carico. È la più economica in assoluto.</a:t>
            </a:r>
          </a:p>
          <a:p>
            <a:pPr lvl="0"/>
            <a:endParaRPr lang="it-IT" sz="1400" dirty="0"/>
          </a:p>
          <a:p>
            <a:pPr lvl="0"/>
            <a:r>
              <a:rPr lang="it-IT" sz="1400" b="1" dirty="0"/>
              <a:t>Trasmissione </a:t>
            </a:r>
            <a:r>
              <a:rPr lang="it-IT" sz="1400" b="1" dirty="0" err="1"/>
              <a:t>Powershift</a:t>
            </a:r>
            <a:r>
              <a:rPr lang="it-IT" sz="1400" b="1" dirty="0"/>
              <a:t>:</a:t>
            </a:r>
            <a:r>
              <a:rPr lang="it-IT" sz="1400" dirty="0"/>
              <a:t> </a:t>
            </a:r>
          </a:p>
          <a:p>
            <a:pPr lvl="0"/>
            <a:r>
              <a:rPr lang="it-IT" sz="1400" dirty="0"/>
              <a:t>È uguale alla precedente sotto il profilo del funzionamento meccanico ma, come dice il nome, si differenzia perché invece consente </a:t>
            </a:r>
            <a:r>
              <a:rPr lang="it-IT" sz="1400" b="1" u="sng" dirty="0"/>
              <a:t>di fare il cambio di marcia sotto carico</a:t>
            </a:r>
            <a:r>
              <a:rPr lang="it-IT" sz="1400" dirty="0"/>
              <a:t>, che si realizza utilizzando una particolare tipologia di frizione elettroidraulica. </a:t>
            </a:r>
          </a:p>
          <a:p>
            <a:pPr lvl="0"/>
            <a:endParaRPr lang="it-IT" sz="1400" dirty="0"/>
          </a:p>
          <a:p>
            <a:pPr lvl="0"/>
            <a:r>
              <a:rPr lang="it-IT" sz="1400" b="1" dirty="0"/>
              <a:t>Trasmissione tipo CVT (</a:t>
            </a:r>
            <a:r>
              <a:rPr lang="it-IT" sz="1400" b="1" dirty="0" err="1"/>
              <a:t>Continously</a:t>
            </a:r>
            <a:r>
              <a:rPr lang="it-IT" sz="1400" b="1" dirty="0"/>
              <a:t> </a:t>
            </a:r>
            <a:r>
              <a:rPr lang="it-IT" sz="1400" b="1" dirty="0" err="1"/>
              <a:t>Varied</a:t>
            </a:r>
            <a:r>
              <a:rPr lang="it-IT" sz="1400" b="1" dirty="0"/>
              <a:t> </a:t>
            </a:r>
            <a:r>
              <a:rPr lang="it-IT" sz="1400" b="1" dirty="0" err="1"/>
              <a:t>Trasmission</a:t>
            </a:r>
            <a:r>
              <a:rPr lang="it-IT" sz="1400" b="1" dirty="0"/>
              <a:t>) </a:t>
            </a:r>
          </a:p>
          <a:p>
            <a:pPr lvl="0"/>
            <a:r>
              <a:rPr lang="it-IT" sz="1400" dirty="0"/>
              <a:t>È completamente diversa dalle altre due, consente infatti un cambio continuo della marcia senza l’utilizzo della frizione. Non ha un sistema di marce e gamme, il cambio marcia è gestito da centraline che cambiano l’inclinazione delle pompe idrauliche a pistoni (o Pompe volumetriche). </a:t>
            </a:r>
          </a:p>
          <a:p>
            <a:pPr lvl="0"/>
            <a:r>
              <a:rPr lang="it-IT" sz="1400" dirty="0"/>
              <a:t>Video: </a:t>
            </a:r>
            <a:r>
              <a:rPr lang="it-IT" sz="1400" u="sng" dirty="0">
                <a:hlinkClick r:id="rId2"/>
              </a:rPr>
              <a:t>https://www.youtube.com/watch?v=YXI65csS4Y8</a:t>
            </a:r>
            <a:r>
              <a:rPr lang="it-IT" sz="1400" dirty="0"/>
              <a:t> </a:t>
            </a:r>
          </a:p>
          <a:p>
            <a:pPr lvl="0"/>
            <a:endParaRPr lang="it-IT" sz="1400" dirty="0"/>
          </a:p>
          <a:p>
            <a:pPr lvl="0"/>
            <a:r>
              <a:rPr lang="it-IT" sz="1400" dirty="0"/>
              <a:t>È una tecnologia molto più cara rispetto ai due 2 modelli visti in precedenza.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29D068-7C2E-44CA-8935-FD481C1D56B8}"/>
              </a:ext>
            </a:extLst>
          </p:cNvPr>
          <p:cNvSpPr/>
          <p:nvPr/>
        </p:nvSpPr>
        <p:spPr>
          <a:xfrm>
            <a:off x="117083" y="54374"/>
            <a:ext cx="1965731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Trasmissione</a:t>
            </a:r>
          </a:p>
        </p:txBody>
      </p:sp>
    </p:spTree>
    <p:extLst>
      <p:ext uri="{BB962C8B-B14F-4D97-AF65-F5344CB8AC3E}">
        <p14:creationId xmlns:p14="http://schemas.microsoft.com/office/powerpoint/2010/main" val="384252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A415925-5445-4F25-A158-8A468962FD9D}"/>
              </a:ext>
            </a:extLst>
          </p:cNvPr>
          <p:cNvSpPr/>
          <p:nvPr/>
        </p:nvSpPr>
        <p:spPr>
          <a:xfrm>
            <a:off x="96839" y="81566"/>
            <a:ext cx="2817887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cabina del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cabina o ROPS</a:t>
            </a:r>
          </a:p>
        </p:txBody>
      </p:sp>
      <p:pic>
        <p:nvPicPr>
          <p:cNvPr id="3074" name="Picture 2" descr="Risultato immagini per cabina classe 4 trattore">
            <a:extLst>
              <a:ext uri="{FF2B5EF4-FFF2-40B4-BE49-F238E27FC236}">
                <a16:creationId xmlns:a16="http://schemas.microsoft.com/office/drawing/2014/main" id="{FB56A93D-D415-4867-AAF6-20EA71726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93" y="1206649"/>
            <a:ext cx="2947844" cy="19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o immagini per cabina classe 4 trattore">
            <a:extLst>
              <a:ext uri="{FF2B5EF4-FFF2-40B4-BE49-F238E27FC236}">
                <a16:creationId xmlns:a16="http://schemas.microsoft.com/office/drawing/2014/main" id="{F91E966D-669F-4684-9B3C-BF4106C2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00" y="1206650"/>
            <a:ext cx="2653662" cy="19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1B45BD-E1D8-4548-BEAC-09D657A0E67E}"/>
              </a:ext>
            </a:extLst>
          </p:cNvPr>
          <p:cNvSpPr txBox="1"/>
          <p:nvPr/>
        </p:nvSpPr>
        <p:spPr>
          <a:xfrm>
            <a:off x="6384897" y="3376355"/>
            <a:ext cx="2208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Cosa significa cabina in </a:t>
            </a:r>
            <a:r>
              <a:rPr lang="it-IT" b="1" u="sng" dirty="0"/>
              <a:t>Categoria 4</a:t>
            </a:r>
            <a:r>
              <a:rPr lang="it-IT" dirty="0"/>
              <a:t>?</a:t>
            </a:r>
          </a:p>
          <a:p>
            <a:r>
              <a:rPr lang="it-IT" dirty="0"/>
              <a:t>La </a:t>
            </a:r>
            <a:r>
              <a:rPr lang="it-IT" dirty="0" err="1"/>
              <a:t>Cat</a:t>
            </a:r>
            <a:r>
              <a:rPr lang="it-IT" dirty="0"/>
              <a:t>. 4 di una cabina indica il livello di filtrazione della cabina, ossia la sua capacità a filtrare le sostanze utilizzate per trattamenti fitosanitari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44C07B-BBF9-4181-B78E-5B6E2AE1A814}"/>
              </a:ext>
            </a:extLst>
          </p:cNvPr>
          <p:cNvSpPr txBox="1"/>
          <p:nvPr/>
        </p:nvSpPr>
        <p:spPr>
          <a:xfrm>
            <a:off x="3341696" y="3404393"/>
            <a:ext cx="2912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Cabina ROPS: </a:t>
            </a:r>
            <a:r>
              <a:rPr lang="it-IT" dirty="0"/>
              <a:t>la struttura portante della cabina è costituita da un telaio opportunamente progetto per proteggere l’operatore in caso di ribaltamento del trattore. Inoltre la cabina è dotata anche di vetri per proteggere l’operatore da agenti atmosferici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56C3370-36C0-43E0-93D3-880265D2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4" y="1188982"/>
            <a:ext cx="2653662" cy="19902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883B9D-F156-459C-80A9-F99668622F06}"/>
              </a:ext>
            </a:extLst>
          </p:cNvPr>
          <p:cNvSpPr txBox="1"/>
          <p:nvPr/>
        </p:nvSpPr>
        <p:spPr>
          <a:xfrm>
            <a:off x="377594" y="3357258"/>
            <a:ext cx="2912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ROPS:</a:t>
            </a:r>
            <a:r>
              <a:rPr lang="it-IT" dirty="0"/>
              <a:t> il telaio è opportunamente progettato (in altezza e a livello strutturale) per proteggere l’operatore in caso di ribaltamento del trattore </a:t>
            </a:r>
          </a:p>
          <a:p>
            <a:r>
              <a:rPr lang="it-IT" dirty="0"/>
              <a:t>Può essere a 2 montanti anteriore o posteriore (fisso o abbattibile), e a 4 montanti.</a:t>
            </a:r>
          </a:p>
        </p:txBody>
      </p:sp>
    </p:spTree>
    <p:extLst>
      <p:ext uri="{BB962C8B-B14F-4D97-AF65-F5344CB8AC3E}">
        <p14:creationId xmlns:p14="http://schemas.microsoft.com/office/powerpoint/2010/main" val="9107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isultato immagini per cabina classe 4 trattore">
            <a:extLst>
              <a:ext uri="{FF2B5EF4-FFF2-40B4-BE49-F238E27FC236}">
                <a16:creationId xmlns:a16="http://schemas.microsoft.com/office/drawing/2014/main" id="{ABC3C830-31BE-45F8-8981-F4C11E1B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63" y="3159594"/>
            <a:ext cx="2980511" cy="223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9EE7A2-8017-4164-8D14-75B2FADBE583}"/>
              </a:ext>
            </a:extLst>
          </p:cNvPr>
          <p:cNvSpPr txBox="1"/>
          <p:nvPr/>
        </p:nvSpPr>
        <p:spPr>
          <a:xfrm>
            <a:off x="5352163" y="1320152"/>
            <a:ext cx="3314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SPAGAT: </a:t>
            </a:r>
            <a:r>
              <a:rPr lang="it-IT" dirty="0"/>
              <a:t>è una cabina no ROPS che protegge l'operatore solamente dagli agenti atmosferici, ma il cui telaio NON è dimensionato per eventuale ribaltamento del trattore.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F5E58EE-F196-4970-BEA7-2D1B3C4CA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67" y="3159594"/>
            <a:ext cx="3073398" cy="23050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6CA8AF-5089-4567-9A7D-CC5455FA7379}"/>
              </a:ext>
            </a:extLst>
          </p:cNvPr>
          <p:cNvSpPr txBox="1"/>
          <p:nvPr/>
        </p:nvSpPr>
        <p:spPr>
          <a:xfrm>
            <a:off x="929216" y="1393358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CROPS:</a:t>
            </a:r>
            <a:r>
              <a:rPr lang="it-IT" dirty="0"/>
              <a:t> è una cabina ROPS a profilo ribassato che consente al trattore di poter accedere sotto chioma (filari, alberi </a:t>
            </a:r>
            <a:r>
              <a:rPr lang="it-IT" dirty="0" err="1"/>
              <a:t>ecc</a:t>
            </a:r>
            <a:r>
              <a:rPr lang="it-IT" dirty="0"/>
              <a:t>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DAF94A4-839F-4762-8B17-0C0958C72A9B}"/>
              </a:ext>
            </a:extLst>
          </p:cNvPr>
          <p:cNvSpPr/>
          <p:nvPr/>
        </p:nvSpPr>
        <p:spPr>
          <a:xfrm>
            <a:off x="86206" y="81566"/>
            <a:ext cx="2817887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cabina del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cabina o ROPS</a:t>
            </a:r>
          </a:p>
        </p:txBody>
      </p:sp>
    </p:spTree>
    <p:extLst>
      <p:ext uri="{BB962C8B-B14F-4D97-AF65-F5344CB8AC3E}">
        <p14:creationId xmlns:p14="http://schemas.microsoft.com/office/powerpoint/2010/main" val="30889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9225CA7-52BA-40A7-A207-F7F7B09E0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99548"/>
            <a:ext cx="3635896" cy="25735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29FFCF3-6BE3-486A-9C04-AE9D3DF83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570" y="1247038"/>
            <a:ext cx="3030712" cy="23488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02783F1-3085-4D61-B249-AC37928D8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290623"/>
            <a:ext cx="3919193" cy="14345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5AB8891-BC12-4B97-B48F-06DB2EBBF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89" y="4226416"/>
            <a:ext cx="3635896" cy="133203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C88E613-E5D0-4ECF-91A1-FB82E7223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672" y="5090823"/>
            <a:ext cx="3292000" cy="122748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F465287-0321-448C-88BF-5D06761AE646}"/>
              </a:ext>
            </a:extLst>
          </p:cNvPr>
          <p:cNvSpPr/>
          <p:nvPr/>
        </p:nvSpPr>
        <p:spPr>
          <a:xfrm>
            <a:off x="86206" y="81566"/>
            <a:ext cx="2817887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cabina del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cabina o ROPS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1F081A6-AC3B-4E30-9FB2-21EEF7FF69E6}"/>
              </a:ext>
            </a:extLst>
          </p:cNvPr>
          <p:cNvSpPr/>
          <p:nvPr/>
        </p:nvSpPr>
        <p:spPr>
          <a:xfrm>
            <a:off x="1656186" y="4725144"/>
            <a:ext cx="4047030" cy="1661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Nel solo 2020, al 30/10/2020, sono morte 195 persone in agricoltura in Italia, di cui 145 per ribaltamento del Trattore</a:t>
            </a:r>
            <a:r>
              <a:rPr lang="it-IT" dirty="0"/>
              <a:t>. </a:t>
            </a:r>
          </a:p>
          <a:p>
            <a:pPr algn="ctr"/>
            <a:r>
              <a:rPr lang="it-IT" sz="1050" dirty="0"/>
              <a:t>Fonte: Osservatorio Indipendente di Bologna morti sul lavoro</a:t>
            </a:r>
          </a:p>
        </p:txBody>
      </p:sp>
    </p:spTree>
    <p:extLst>
      <p:ext uri="{BB962C8B-B14F-4D97-AF65-F5344CB8AC3E}">
        <p14:creationId xmlns:p14="http://schemas.microsoft.com/office/powerpoint/2010/main" val="255468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isultato immagini per cabina classe 4 trattore">
            <a:extLst>
              <a:ext uri="{FF2B5EF4-FFF2-40B4-BE49-F238E27FC236}">
                <a16:creationId xmlns:a16="http://schemas.microsoft.com/office/drawing/2014/main" id="{ABC3C830-31BE-45F8-8981-F4C11E1B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73" y="4040348"/>
            <a:ext cx="2980511" cy="223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isultato immagini per cabina meteorologica aftermarket">
            <a:extLst>
              <a:ext uri="{FF2B5EF4-FFF2-40B4-BE49-F238E27FC236}">
                <a16:creationId xmlns:a16="http://schemas.microsoft.com/office/drawing/2014/main" id="{1F251975-5CB7-4567-A12F-E7065BE10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63" y="2545656"/>
            <a:ext cx="26289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9EE7A2-8017-4164-8D14-75B2FADBE583}"/>
              </a:ext>
            </a:extLst>
          </p:cNvPr>
          <p:cNvSpPr txBox="1"/>
          <p:nvPr/>
        </p:nvSpPr>
        <p:spPr>
          <a:xfrm>
            <a:off x="117082" y="1477109"/>
            <a:ext cx="5545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SPAGAT (Strutture di Protezione dagli </a:t>
            </a:r>
            <a:r>
              <a:rPr lang="it-IT" dirty="0" err="1"/>
              <a:t>AGenti</a:t>
            </a:r>
            <a:r>
              <a:rPr lang="it-IT" dirty="0"/>
              <a:t> Atmosferici): attenzione! Non tutte le cabine che si trovano in commercio aftermarket sono omologate!  </a:t>
            </a:r>
          </a:p>
          <a:p>
            <a:r>
              <a:rPr lang="it-IT" dirty="0"/>
              <a:t>Alcune possono entrare in conflitto con la linea di terra prevista per quel trattore.</a:t>
            </a:r>
          </a:p>
          <a:p>
            <a:endParaRPr lang="it-IT" dirty="0"/>
          </a:p>
          <a:p>
            <a:r>
              <a:rPr lang="it-IT" dirty="0">
                <a:hlinkClick r:id="rId4"/>
              </a:rPr>
              <a:t>https://www.mondomacchina.it/it/cabine-after-market-una-questione-di-sicurezza-c2019</a:t>
            </a:r>
            <a:r>
              <a:rPr lang="it-IT" dirty="0"/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80FD248-9752-4E21-A83D-6FFA0DBBBD11}"/>
              </a:ext>
            </a:extLst>
          </p:cNvPr>
          <p:cNvSpPr/>
          <p:nvPr/>
        </p:nvSpPr>
        <p:spPr>
          <a:xfrm>
            <a:off x="86208" y="81563"/>
            <a:ext cx="2817887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cabina del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cabina o ROPS</a:t>
            </a:r>
          </a:p>
        </p:txBody>
      </p:sp>
    </p:spTree>
    <p:extLst>
      <p:ext uri="{BB962C8B-B14F-4D97-AF65-F5344CB8AC3E}">
        <p14:creationId xmlns:p14="http://schemas.microsoft.com/office/powerpoint/2010/main" val="44789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o immagini per trattore di profilo">
            <a:extLst>
              <a:ext uri="{FF2B5EF4-FFF2-40B4-BE49-F238E27FC236}">
                <a16:creationId xmlns:a16="http://schemas.microsoft.com/office/drawing/2014/main" id="{AA28F9B4-6B61-4771-96B7-CD856BD5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6" y="1308826"/>
            <a:ext cx="5553808" cy="37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in giù 1">
            <a:extLst>
              <a:ext uri="{FF2B5EF4-FFF2-40B4-BE49-F238E27FC236}">
                <a16:creationId xmlns:a16="http://schemas.microsoft.com/office/drawing/2014/main" id="{2ED78FC6-76D0-4069-996F-512742355EEC}"/>
              </a:ext>
            </a:extLst>
          </p:cNvPr>
          <p:cNvSpPr/>
          <p:nvPr/>
        </p:nvSpPr>
        <p:spPr>
          <a:xfrm rot="2972739">
            <a:off x="7017914" y="2816037"/>
            <a:ext cx="404447" cy="6858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2" descr="Visualizza immagine di origine">
            <a:extLst>
              <a:ext uri="{FF2B5EF4-FFF2-40B4-BE49-F238E27FC236}">
                <a16:creationId xmlns:a16="http://schemas.microsoft.com/office/drawing/2014/main" id="{8A636329-FFDB-4483-8EC1-03A59950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30" y="5009051"/>
            <a:ext cx="2276001" cy="14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lla: nuvola 8">
            <a:extLst>
              <a:ext uri="{FF2B5EF4-FFF2-40B4-BE49-F238E27FC236}">
                <a16:creationId xmlns:a16="http://schemas.microsoft.com/office/drawing/2014/main" id="{70C50822-D9F6-4128-965E-3667975CC5C5}"/>
              </a:ext>
            </a:extLst>
          </p:cNvPr>
          <p:cNvSpPr/>
          <p:nvPr/>
        </p:nvSpPr>
        <p:spPr>
          <a:xfrm>
            <a:off x="4134863" y="5092949"/>
            <a:ext cx="2693142" cy="1298340"/>
          </a:xfrm>
          <a:prstGeom prst="cloudCallout">
            <a:avLst>
              <a:gd name="adj1" fmla="val -78773"/>
              <a:gd name="adj2" fmla="val -190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Perché la ruota posteriore è più grande?</a:t>
            </a:r>
            <a:endParaRPr lang="it-IT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EF03CFD-C2C5-46E6-83B6-BAF761194D8F}"/>
              </a:ext>
            </a:extLst>
          </p:cNvPr>
          <p:cNvSpPr/>
          <p:nvPr/>
        </p:nvSpPr>
        <p:spPr>
          <a:xfrm>
            <a:off x="117083" y="107534"/>
            <a:ext cx="4087979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Domanda da un milione di dollari</a:t>
            </a:r>
          </a:p>
        </p:txBody>
      </p:sp>
    </p:spTree>
    <p:extLst>
      <p:ext uri="{BB962C8B-B14F-4D97-AF65-F5344CB8AC3E}">
        <p14:creationId xmlns:p14="http://schemas.microsoft.com/office/powerpoint/2010/main" val="23361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942ADF7-DF5C-4F41-9C32-0A946B47E2A6}"/>
              </a:ext>
            </a:extLst>
          </p:cNvPr>
          <p:cNvSpPr/>
          <p:nvPr/>
        </p:nvSpPr>
        <p:spPr>
          <a:xfrm>
            <a:off x="143461" y="71579"/>
            <a:ext cx="3573735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Propulsione ed avanzamento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9CB0141-AE07-479D-B9BB-843140249BF5}"/>
              </a:ext>
            </a:extLst>
          </p:cNvPr>
          <p:cNvSpPr/>
          <p:nvPr/>
        </p:nvSpPr>
        <p:spPr>
          <a:xfrm>
            <a:off x="297284" y="1469445"/>
            <a:ext cx="3266088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Aderenza e slittamento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3EFC443-74DD-40C0-9EE5-760FAB42BDDE}"/>
              </a:ext>
            </a:extLst>
          </p:cNvPr>
          <p:cNvSpPr/>
          <p:nvPr/>
        </p:nvSpPr>
        <p:spPr>
          <a:xfrm>
            <a:off x="961537" y="5622149"/>
            <a:ext cx="7777294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3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ruota dietro è quindi più grande per generare maggiore momento motore e maggiore aderenza.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93F7DCF-D1B8-4D35-8645-DA08B455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895" y="1413267"/>
            <a:ext cx="3696962" cy="239213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579F54-3DFD-4390-93BF-FFE908BB965C}"/>
              </a:ext>
            </a:extLst>
          </p:cNvPr>
          <p:cNvSpPr txBox="1"/>
          <p:nvPr/>
        </p:nvSpPr>
        <p:spPr>
          <a:xfrm>
            <a:off x="514143" y="3969206"/>
            <a:ext cx="793245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/>
              <a:t>Ad= Aderenza= Ga*ca</a:t>
            </a:r>
          </a:p>
          <a:p>
            <a:r>
              <a:rPr lang="it-IT" sz="1300" dirty="0"/>
              <a:t>ca= coefficiente di aderenza (vicino a 1 per strade asfaltate, fino a 0,30 per campi molto umidi o letti di semina) </a:t>
            </a:r>
          </a:p>
          <a:p>
            <a:r>
              <a:rPr lang="it-IT" sz="1300" dirty="0"/>
              <a:t>Ga= Peso che ricade sul terreno= Ai*</a:t>
            </a:r>
            <a:r>
              <a:rPr lang="el-GR" sz="1300" i="1" dirty="0"/>
              <a:t>σ</a:t>
            </a:r>
            <a:endParaRPr lang="it-IT" sz="1300" i="1" dirty="0"/>
          </a:p>
          <a:p>
            <a:r>
              <a:rPr lang="it-IT" sz="1300" dirty="0"/>
              <a:t>Ai= superficie d’impronta; </a:t>
            </a:r>
            <a:r>
              <a:rPr lang="el-GR" sz="1300" i="1" dirty="0"/>
              <a:t>σ</a:t>
            </a:r>
            <a:r>
              <a:rPr lang="it-IT" sz="1300" i="1" dirty="0"/>
              <a:t> </a:t>
            </a:r>
            <a:r>
              <a:rPr lang="it-IT" sz="1300" dirty="0"/>
              <a:t>= pressione media di contatto sul terreno</a:t>
            </a:r>
          </a:p>
          <a:p>
            <a:r>
              <a:rPr lang="it-IT" sz="1300" dirty="0" err="1"/>
              <a:t>Rr</a:t>
            </a:r>
            <a:r>
              <a:rPr lang="it-IT" sz="1300" dirty="0"/>
              <a:t>= resistenza al rotolamento (più alta se il terreno è più plastico, perché si deforma di più)</a:t>
            </a:r>
          </a:p>
          <a:p>
            <a:r>
              <a:rPr lang="it-IT" sz="1300" dirty="0" err="1"/>
              <a:t>Ftr</a:t>
            </a:r>
            <a:r>
              <a:rPr lang="it-IT" sz="1300" dirty="0"/>
              <a:t>= forza necessaria per movimentare l’attrezzo attaccato dietro.</a:t>
            </a:r>
          </a:p>
          <a:p>
            <a:endParaRPr lang="it-IT" sz="13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91392F-8015-45DD-9765-BC373FAD51CD}"/>
              </a:ext>
            </a:extLst>
          </p:cNvPr>
          <p:cNvSpPr txBox="1"/>
          <p:nvPr/>
        </p:nvSpPr>
        <p:spPr>
          <a:xfrm>
            <a:off x="514143" y="3436070"/>
            <a:ext cx="4635611" cy="36933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Momento motore =</a:t>
            </a:r>
            <a:r>
              <a:rPr lang="it-IT" sz="1800" dirty="0"/>
              <a:t> A</a:t>
            </a:r>
            <a:r>
              <a:rPr lang="it-IT" sz="1600" dirty="0"/>
              <a:t>d X </a:t>
            </a:r>
            <a:r>
              <a:rPr lang="it-IT" dirty="0"/>
              <a:t>raggio del pneumatico </a:t>
            </a:r>
          </a:p>
        </p:txBody>
      </p:sp>
    </p:spTree>
    <p:extLst>
      <p:ext uri="{BB962C8B-B14F-4D97-AF65-F5344CB8AC3E}">
        <p14:creationId xmlns:p14="http://schemas.microsoft.com/office/powerpoint/2010/main" val="29237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i Tirare La Corda | Vettori Gratuiti, Foto Stock e PSD">
            <a:extLst>
              <a:ext uri="{FF2B5EF4-FFF2-40B4-BE49-F238E27FC236}">
                <a16:creationId xmlns:a16="http://schemas.microsoft.com/office/drawing/2014/main" id="{FA19D5DD-F85F-48ED-9064-0CF0B363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95" y="1527143"/>
            <a:ext cx="5108363" cy="294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5813E55-33ED-44BA-9367-581A7E0EFC6E}"/>
              </a:ext>
            </a:extLst>
          </p:cNvPr>
          <p:cNvSpPr/>
          <p:nvPr/>
        </p:nvSpPr>
        <p:spPr>
          <a:xfrm>
            <a:off x="771129" y="4789229"/>
            <a:ext cx="7777294" cy="93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3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tirare questo carico ho bisogno di puntare bene i piedi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3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L’Aderenza rappresenta la mia capacità di puntare i piedi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53EA4CC-EE61-44CB-B7CD-ECD29E9EB4BE}"/>
              </a:ext>
            </a:extLst>
          </p:cNvPr>
          <p:cNvSpPr/>
          <p:nvPr/>
        </p:nvSpPr>
        <p:spPr>
          <a:xfrm>
            <a:off x="143461" y="71579"/>
            <a:ext cx="3573735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Propulsione ed avanzamento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DED1298-6199-4B70-A436-AA9378469ECE}"/>
              </a:ext>
            </a:extLst>
          </p:cNvPr>
          <p:cNvSpPr/>
          <p:nvPr/>
        </p:nvSpPr>
        <p:spPr>
          <a:xfrm>
            <a:off x="5194169" y="3026003"/>
            <a:ext cx="791852" cy="292231"/>
          </a:xfrm>
          <a:prstGeom prst="rect">
            <a:avLst/>
          </a:prstGeom>
          <a:solidFill>
            <a:srgbClr val="6D6E72"/>
          </a:solidFill>
          <a:ln>
            <a:solidFill>
              <a:srgbClr val="6C6D7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9374C40-B9C7-466C-A7FC-62815A3C4170}"/>
              </a:ext>
            </a:extLst>
          </p:cNvPr>
          <p:cNvCxnSpPr/>
          <p:nvPr/>
        </p:nvCxnSpPr>
        <p:spPr>
          <a:xfrm flipV="1">
            <a:off x="3139126" y="3883843"/>
            <a:ext cx="0" cy="589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33C66AC-0751-4185-B2EB-D0CE378CC196}"/>
              </a:ext>
            </a:extLst>
          </p:cNvPr>
          <p:cNvCxnSpPr/>
          <p:nvPr/>
        </p:nvCxnSpPr>
        <p:spPr>
          <a:xfrm flipV="1">
            <a:off x="3706303" y="3897197"/>
            <a:ext cx="0" cy="589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35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B63D48E-2F9E-4ACF-B214-808F00215B9E}"/>
              </a:ext>
            </a:extLst>
          </p:cNvPr>
          <p:cNvSpPr/>
          <p:nvPr/>
        </p:nvSpPr>
        <p:spPr>
          <a:xfrm>
            <a:off x="227826" y="1191989"/>
            <a:ext cx="8678782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succede quando non riusciamo a generare sufficiente aderenza?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4CEE0A4-728A-41EC-8921-052BCF65E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397979" y="3807069"/>
            <a:ext cx="4334608" cy="25163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72E7613-2A1D-44A2-82C9-21C799406E99}"/>
              </a:ext>
            </a:extLst>
          </p:cNvPr>
          <p:cNvSpPr/>
          <p:nvPr/>
        </p:nvSpPr>
        <p:spPr>
          <a:xfrm>
            <a:off x="283512" y="1733413"/>
            <a:ext cx="8678782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trattore slitta molto!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F34500E-28A0-4DEC-A43E-933D691A0F46}"/>
              </a:ext>
            </a:extLst>
          </p:cNvPr>
          <p:cNvSpPr/>
          <p:nvPr/>
        </p:nvSpPr>
        <p:spPr>
          <a:xfrm>
            <a:off x="227825" y="2195710"/>
            <a:ext cx="85047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Per definizione lo slittamento è sorgente di:</a:t>
            </a:r>
          </a:p>
          <a:p>
            <a:r>
              <a:rPr lang="it-IT" sz="1600" dirty="0"/>
              <a:t>- sprechi di tempo: per percorrere una stessa distanza, il n° di giri di ruote necessario aumenta con lo slittamento</a:t>
            </a:r>
          </a:p>
          <a:p>
            <a:r>
              <a:rPr lang="it-IT" sz="1600" dirty="0"/>
              <a:t>- sprechi energetici: lo slittamento incrementa il consumo di combustibile</a:t>
            </a:r>
          </a:p>
          <a:p>
            <a:r>
              <a:rPr lang="it-IT" sz="1600" dirty="0"/>
              <a:t>- usura dei pneumatici</a:t>
            </a:r>
          </a:p>
          <a:p>
            <a:r>
              <a:rPr lang="it-IT" sz="1600" dirty="0"/>
              <a:t>- deterioramento della struttura del terreno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1E18411A-8A70-4A39-AFC3-F588284011E0}"/>
              </a:ext>
            </a:extLst>
          </p:cNvPr>
          <p:cNvSpPr/>
          <p:nvPr/>
        </p:nvSpPr>
        <p:spPr>
          <a:xfrm>
            <a:off x="659423" y="3852115"/>
            <a:ext cx="3393831" cy="218928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Attenzione!</a:t>
            </a:r>
          </a:p>
          <a:p>
            <a:pPr algn="ctr"/>
            <a:r>
              <a:rPr lang="it-IT" u="sng" dirty="0"/>
              <a:t>Non esiste mai una condizione ideale in cui il trattore non slitta… </a:t>
            </a:r>
          </a:p>
          <a:p>
            <a:pPr algn="ctr"/>
            <a:r>
              <a:rPr lang="it-IT" sz="1600" dirty="0"/>
              <a:t>Ma dobbiamo cercare di ridurre il più possibile questo effetto.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4185762-66EE-422D-8CB9-C2E686FA3EE8}"/>
              </a:ext>
            </a:extLst>
          </p:cNvPr>
          <p:cNvSpPr/>
          <p:nvPr/>
        </p:nvSpPr>
        <p:spPr>
          <a:xfrm>
            <a:off x="143461" y="71579"/>
            <a:ext cx="3573735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Propulsione ed avanzamento</a:t>
            </a:r>
          </a:p>
        </p:txBody>
      </p:sp>
    </p:spTree>
    <p:extLst>
      <p:ext uri="{BB962C8B-B14F-4D97-AF65-F5344CB8AC3E}">
        <p14:creationId xmlns:p14="http://schemas.microsoft.com/office/powerpoint/2010/main" val="1353283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119170C-C3B1-466D-93DB-1E45D596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4" y="2371900"/>
            <a:ext cx="3182858" cy="195457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1C747B9-8786-4085-B31A-3AFCF2BE576E}"/>
              </a:ext>
            </a:extLst>
          </p:cNvPr>
          <p:cNvSpPr/>
          <p:nvPr/>
        </p:nvSpPr>
        <p:spPr>
          <a:xfrm>
            <a:off x="227826" y="1191989"/>
            <a:ext cx="8678782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possiamo fare se il nostro trattore slitta troppo, di fatto rendendo meno efficiente od impedendoci di effettuare la lavorazione?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2A0C658-4F0E-4A8A-90C9-C0DB0AB793B9}"/>
              </a:ext>
            </a:extLst>
          </p:cNvPr>
          <p:cNvSpPr/>
          <p:nvPr/>
        </p:nvSpPr>
        <p:spPr>
          <a:xfrm>
            <a:off x="5495168" y="1779214"/>
            <a:ext cx="303217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montiamo doppi pneumatici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E411EF9-3DEF-46E8-A7DD-BA9584082997}"/>
              </a:ext>
            </a:extLst>
          </p:cNvPr>
          <p:cNvSpPr/>
          <p:nvPr/>
        </p:nvSpPr>
        <p:spPr>
          <a:xfrm>
            <a:off x="143461" y="1905973"/>
            <a:ext cx="5202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Riduciamo la pressione di gonfiaggio delle gomme 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C8BDF8D-431D-4459-8FC4-944F91F0DDD6}"/>
              </a:ext>
            </a:extLst>
          </p:cNvPr>
          <p:cNvSpPr/>
          <p:nvPr/>
        </p:nvSpPr>
        <p:spPr>
          <a:xfrm>
            <a:off x="5243284" y="3849997"/>
            <a:ext cx="302416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Montiamo pneumatici speciali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C9824B0-2BE4-477C-9A57-996E0B559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243" y="4420231"/>
            <a:ext cx="2631233" cy="148006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EBC376B-6D35-47F7-893D-12438A2E2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84" y="2280135"/>
            <a:ext cx="3370683" cy="134827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274F00F-8E53-49DC-B8CE-7A9A9C038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467"/>
          <a:stretch/>
        </p:blipFill>
        <p:spPr>
          <a:xfrm>
            <a:off x="5499231" y="4237925"/>
            <a:ext cx="2512266" cy="1747762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5B4F7649-2384-4076-9626-F5C67707A989}"/>
              </a:ext>
            </a:extLst>
          </p:cNvPr>
          <p:cNvSpPr/>
          <p:nvPr/>
        </p:nvSpPr>
        <p:spPr>
          <a:xfrm>
            <a:off x="1425254" y="6173202"/>
            <a:ext cx="636302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Altro Importantissimo Benefit? </a:t>
            </a:r>
            <a:r>
              <a:rPr lang="it-IT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Minore compattazione del terreno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1875F8F-3DFF-4140-AA5A-8FDABA13C3E9}"/>
              </a:ext>
            </a:extLst>
          </p:cNvPr>
          <p:cNvSpPr/>
          <p:nvPr/>
        </p:nvSpPr>
        <p:spPr>
          <a:xfrm>
            <a:off x="143461" y="71579"/>
            <a:ext cx="3573735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Propulsione ed avanzamento</a:t>
            </a:r>
          </a:p>
        </p:txBody>
      </p:sp>
    </p:spTree>
    <p:extLst>
      <p:ext uri="{BB962C8B-B14F-4D97-AF65-F5344CB8AC3E}">
        <p14:creationId xmlns:p14="http://schemas.microsoft.com/office/powerpoint/2010/main" val="133937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5FE3D726-E1D2-4854-834D-E8E7F286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289" y="3195097"/>
            <a:ext cx="1761179" cy="1325984"/>
          </a:xfrm>
          <a:prstGeom prst="rect">
            <a:avLst/>
          </a:prstGeom>
        </p:spPr>
      </p:pic>
      <p:sp>
        <p:nvSpPr>
          <p:cNvPr id="39" name="Rettangolo arrotondato 38">
            <a:extLst>
              <a:ext uri="{FF2B5EF4-FFF2-40B4-BE49-F238E27FC236}">
                <a16:creationId xmlns:a16="http://schemas.microsoft.com/office/drawing/2014/main" id="{2A697B69-A65A-44F1-B053-16A653012D59}"/>
              </a:ext>
            </a:extLst>
          </p:cNvPr>
          <p:cNvSpPr/>
          <p:nvPr/>
        </p:nvSpPr>
        <p:spPr>
          <a:xfrm>
            <a:off x="4548548" y="5527701"/>
            <a:ext cx="2290717" cy="4854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b="1" dirty="0"/>
          </a:p>
        </p:txBody>
      </p:sp>
      <p:sp>
        <p:nvSpPr>
          <p:cNvPr id="36" name="Rettangolo arrotondato 38">
            <a:extLst>
              <a:ext uri="{FF2B5EF4-FFF2-40B4-BE49-F238E27FC236}">
                <a16:creationId xmlns:a16="http://schemas.microsoft.com/office/drawing/2014/main" id="{FDA4844E-FDC1-43D0-856E-ACF6313F4481}"/>
              </a:ext>
            </a:extLst>
          </p:cNvPr>
          <p:cNvSpPr/>
          <p:nvPr/>
        </p:nvSpPr>
        <p:spPr>
          <a:xfrm>
            <a:off x="3074879" y="5523528"/>
            <a:ext cx="1473669" cy="4854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b="1" dirty="0"/>
          </a:p>
        </p:txBody>
      </p:sp>
      <p:cxnSp>
        <p:nvCxnSpPr>
          <p:cNvPr id="35" name="Connettore 1 11">
            <a:extLst>
              <a:ext uri="{FF2B5EF4-FFF2-40B4-BE49-F238E27FC236}">
                <a16:creationId xmlns:a16="http://schemas.microsoft.com/office/drawing/2014/main" id="{5703621C-D250-45F8-82C3-8599F686A703}"/>
              </a:ext>
            </a:extLst>
          </p:cNvPr>
          <p:cNvCxnSpPr>
            <a:cxnSpLocks/>
          </p:cNvCxnSpPr>
          <p:nvPr/>
        </p:nvCxnSpPr>
        <p:spPr>
          <a:xfrm flipV="1">
            <a:off x="3096033" y="5007141"/>
            <a:ext cx="0" cy="573267"/>
          </a:xfrm>
          <a:prstGeom prst="line">
            <a:avLst/>
          </a:prstGeom>
          <a:ln w="762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67DC893C-C93C-4663-8CAD-710E0D0923EB}"/>
              </a:ext>
            </a:extLst>
          </p:cNvPr>
          <p:cNvSpPr/>
          <p:nvPr/>
        </p:nvSpPr>
        <p:spPr>
          <a:xfrm>
            <a:off x="323528" y="1187481"/>
            <a:ext cx="8167021" cy="645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pizzico di storia del Trattore…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1892: I primi trattori in assoluto: il Waterloo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Froelich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 il J.I. Case (locomobili a vapore)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Connettore 1 11">
            <a:extLst>
              <a:ext uri="{FF2B5EF4-FFF2-40B4-BE49-F238E27FC236}">
                <a16:creationId xmlns:a16="http://schemas.microsoft.com/office/drawing/2014/main" id="{7657FDB3-2B6F-4C20-93FD-DEA50C0969DA}"/>
              </a:ext>
            </a:extLst>
          </p:cNvPr>
          <p:cNvCxnSpPr>
            <a:cxnSpLocks/>
          </p:cNvCxnSpPr>
          <p:nvPr/>
        </p:nvCxnSpPr>
        <p:spPr>
          <a:xfrm flipV="1">
            <a:off x="376280" y="4976446"/>
            <a:ext cx="0" cy="573267"/>
          </a:xfrm>
          <a:prstGeom prst="line">
            <a:avLst/>
          </a:prstGeom>
          <a:ln w="762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8" name="Rettangolo arrotondato 38">
            <a:extLst>
              <a:ext uri="{FF2B5EF4-FFF2-40B4-BE49-F238E27FC236}">
                <a16:creationId xmlns:a16="http://schemas.microsoft.com/office/drawing/2014/main" id="{B0436872-6D09-43E1-BFA3-1156AFAD7070}"/>
              </a:ext>
            </a:extLst>
          </p:cNvPr>
          <p:cNvSpPr/>
          <p:nvPr/>
        </p:nvSpPr>
        <p:spPr>
          <a:xfrm>
            <a:off x="451846" y="5520595"/>
            <a:ext cx="2643045" cy="4854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b="1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A94FD60-4865-4B60-83A4-C773B07A872C}"/>
              </a:ext>
            </a:extLst>
          </p:cNvPr>
          <p:cNvSpPr/>
          <p:nvPr/>
        </p:nvSpPr>
        <p:spPr>
          <a:xfrm>
            <a:off x="230570" y="5568442"/>
            <a:ext cx="390568" cy="373227"/>
          </a:xfrm>
          <a:prstGeom prst="ellipse">
            <a:avLst/>
          </a:prstGeom>
          <a:solidFill>
            <a:schemeClr val="bg1"/>
          </a:solidFill>
          <a:ln w="165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61D6899B-A793-4115-A30E-4AD93E2FF888}"/>
              </a:ext>
            </a:extLst>
          </p:cNvPr>
          <p:cNvSpPr/>
          <p:nvPr/>
        </p:nvSpPr>
        <p:spPr>
          <a:xfrm>
            <a:off x="6840414" y="5296773"/>
            <a:ext cx="1906787" cy="93697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b="1" dirty="0"/>
          </a:p>
        </p:txBody>
      </p:sp>
      <p:sp>
        <p:nvSpPr>
          <p:cNvPr id="14" name="Rettangolo arrotondato 41">
            <a:extLst>
              <a:ext uri="{FF2B5EF4-FFF2-40B4-BE49-F238E27FC236}">
                <a16:creationId xmlns:a16="http://schemas.microsoft.com/office/drawing/2014/main" id="{E4E41DCB-0A3E-40B9-8670-F4113EE65546}"/>
              </a:ext>
            </a:extLst>
          </p:cNvPr>
          <p:cNvSpPr/>
          <p:nvPr/>
        </p:nvSpPr>
        <p:spPr>
          <a:xfrm>
            <a:off x="195402" y="4615562"/>
            <a:ext cx="952516" cy="3834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1892</a:t>
            </a:r>
            <a:endParaRPr lang="it-IT" sz="1400" b="1" dirty="0"/>
          </a:p>
        </p:txBody>
      </p:sp>
      <p:sp>
        <p:nvSpPr>
          <p:cNvPr id="19" name="Rettangolo arrotondato 57">
            <a:extLst>
              <a:ext uri="{FF2B5EF4-FFF2-40B4-BE49-F238E27FC236}">
                <a16:creationId xmlns:a16="http://schemas.microsoft.com/office/drawing/2014/main" id="{B598D446-DEF5-4589-9F65-0B86EAA3DA6B}"/>
              </a:ext>
            </a:extLst>
          </p:cNvPr>
          <p:cNvSpPr/>
          <p:nvPr/>
        </p:nvSpPr>
        <p:spPr>
          <a:xfrm>
            <a:off x="2593725" y="4641181"/>
            <a:ext cx="952516" cy="3834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1917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3A6F78-BEB6-4EF3-BF4F-B13A61F4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71" y="3571179"/>
            <a:ext cx="1336900" cy="9499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14882D7-F4EA-41FB-A601-E4B8A37B9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937" y="3195097"/>
            <a:ext cx="1818292" cy="1348356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078AFBA0-B3B5-488C-BC5A-239333A8E652}"/>
              </a:ext>
            </a:extLst>
          </p:cNvPr>
          <p:cNvSpPr/>
          <p:nvPr/>
        </p:nvSpPr>
        <p:spPr>
          <a:xfrm>
            <a:off x="323528" y="1775931"/>
            <a:ext cx="6715328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1917: il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Fordson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ovvero il primo trattore realizzato in serie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F213004-527A-466B-962F-DD219325F57C}"/>
              </a:ext>
            </a:extLst>
          </p:cNvPr>
          <p:cNvSpPr/>
          <p:nvPr/>
        </p:nvSpPr>
        <p:spPr>
          <a:xfrm>
            <a:off x="323528" y="2274871"/>
            <a:ext cx="840609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1933: il Ferguson «Black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Tractor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il primo trattore con sollevatore ed attacco a 3 punti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D41CDEA-80BB-4F3D-99FC-D825EEE7E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046" y="2680737"/>
            <a:ext cx="1310754" cy="1097375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983138A7-958E-4A5D-AD9B-4DB6B3D1DA5A}"/>
              </a:ext>
            </a:extLst>
          </p:cNvPr>
          <p:cNvSpPr/>
          <p:nvPr/>
        </p:nvSpPr>
        <p:spPr>
          <a:xfrm>
            <a:off x="323528" y="2031059"/>
            <a:ext cx="6715328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1920: il FIAT 702, ovvero il primo trattore italiano commercializzato sul larga scala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ttangolo arrotondato 57">
            <a:extLst>
              <a:ext uri="{FF2B5EF4-FFF2-40B4-BE49-F238E27FC236}">
                <a16:creationId xmlns:a16="http://schemas.microsoft.com/office/drawing/2014/main" id="{0B6B8D8B-A7D6-4904-9216-7C6CF205ACFB}"/>
              </a:ext>
            </a:extLst>
          </p:cNvPr>
          <p:cNvSpPr/>
          <p:nvPr/>
        </p:nvSpPr>
        <p:spPr>
          <a:xfrm>
            <a:off x="4050315" y="4641181"/>
            <a:ext cx="952516" cy="3834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1920</a:t>
            </a:r>
          </a:p>
        </p:txBody>
      </p:sp>
      <p:sp>
        <p:nvSpPr>
          <p:cNvPr id="33" name="Rettangolo arrotondato 57">
            <a:extLst>
              <a:ext uri="{FF2B5EF4-FFF2-40B4-BE49-F238E27FC236}">
                <a16:creationId xmlns:a16="http://schemas.microsoft.com/office/drawing/2014/main" id="{27BD72FB-9AE0-4D38-8C90-DDE773E8C814}"/>
              </a:ext>
            </a:extLst>
          </p:cNvPr>
          <p:cNvSpPr/>
          <p:nvPr/>
        </p:nvSpPr>
        <p:spPr>
          <a:xfrm>
            <a:off x="6327661" y="4641181"/>
            <a:ext cx="952516" cy="3834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1933</a:t>
            </a:r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98235835-C440-4070-AC24-6A1047289335}"/>
              </a:ext>
            </a:extLst>
          </p:cNvPr>
          <p:cNvSpPr/>
          <p:nvPr/>
        </p:nvSpPr>
        <p:spPr>
          <a:xfrm>
            <a:off x="2899607" y="5565456"/>
            <a:ext cx="390568" cy="373227"/>
          </a:xfrm>
          <a:prstGeom prst="ellipse">
            <a:avLst/>
          </a:prstGeom>
          <a:solidFill>
            <a:schemeClr val="bg1"/>
          </a:solidFill>
          <a:ln w="165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1 11">
            <a:extLst>
              <a:ext uri="{FF2B5EF4-FFF2-40B4-BE49-F238E27FC236}">
                <a16:creationId xmlns:a16="http://schemas.microsoft.com/office/drawing/2014/main" id="{28966988-8354-436E-AF27-55B934497B5B}"/>
              </a:ext>
            </a:extLst>
          </p:cNvPr>
          <p:cNvCxnSpPr>
            <a:cxnSpLocks/>
          </p:cNvCxnSpPr>
          <p:nvPr/>
        </p:nvCxnSpPr>
        <p:spPr>
          <a:xfrm flipV="1">
            <a:off x="4549694" y="5018865"/>
            <a:ext cx="0" cy="573267"/>
          </a:xfrm>
          <a:prstGeom prst="line">
            <a:avLst/>
          </a:prstGeom>
          <a:ln w="762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38" name="Ovale 37">
            <a:extLst>
              <a:ext uri="{FF2B5EF4-FFF2-40B4-BE49-F238E27FC236}">
                <a16:creationId xmlns:a16="http://schemas.microsoft.com/office/drawing/2014/main" id="{385EB58B-D8D6-498F-9D75-C4743A5BEB23}"/>
              </a:ext>
            </a:extLst>
          </p:cNvPr>
          <p:cNvSpPr/>
          <p:nvPr/>
        </p:nvSpPr>
        <p:spPr>
          <a:xfrm>
            <a:off x="4353268" y="5577180"/>
            <a:ext cx="390568" cy="373227"/>
          </a:xfrm>
          <a:prstGeom prst="ellipse">
            <a:avLst/>
          </a:prstGeom>
          <a:solidFill>
            <a:schemeClr val="bg1"/>
          </a:solidFill>
          <a:ln w="165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1 11">
            <a:extLst>
              <a:ext uri="{FF2B5EF4-FFF2-40B4-BE49-F238E27FC236}">
                <a16:creationId xmlns:a16="http://schemas.microsoft.com/office/drawing/2014/main" id="{7649820D-4D85-4C9E-B0D9-197FE609EDF3}"/>
              </a:ext>
            </a:extLst>
          </p:cNvPr>
          <p:cNvCxnSpPr>
            <a:cxnSpLocks/>
          </p:cNvCxnSpPr>
          <p:nvPr/>
        </p:nvCxnSpPr>
        <p:spPr>
          <a:xfrm flipV="1">
            <a:off x="6812243" y="5021798"/>
            <a:ext cx="0" cy="573267"/>
          </a:xfrm>
          <a:prstGeom prst="line">
            <a:avLst/>
          </a:prstGeom>
          <a:ln w="762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41" name="Ovale 40">
            <a:extLst>
              <a:ext uri="{FF2B5EF4-FFF2-40B4-BE49-F238E27FC236}">
                <a16:creationId xmlns:a16="http://schemas.microsoft.com/office/drawing/2014/main" id="{C3469FC7-6267-4E7D-A434-60C0C99CB970}"/>
              </a:ext>
            </a:extLst>
          </p:cNvPr>
          <p:cNvSpPr/>
          <p:nvPr/>
        </p:nvSpPr>
        <p:spPr>
          <a:xfrm>
            <a:off x="6615817" y="5580113"/>
            <a:ext cx="390568" cy="373227"/>
          </a:xfrm>
          <a:prstGeom prst="ellipse">
            <a:avLst/>
          </a:prstGeom>
          <a:solidFill>
            <a:schemeClr val="bg1"/>
          </a:solidFill>
          <a:ln w="165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D9F9F58B-9323-44E1-824C-35CF81A237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6" t="13726" r="5644" b="9245"/>
          <a:stretch/>
        </p:blipFill>
        <p:spPr>
          <a:xfrm>
            <a:off x="6175517" y="3315979"/>
            <a:ext cx="1661735" cy="1092081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061D937-73C4-48E3-8B98-91D8901FC1E7}"/>
              </a:ext>
            </a:extLst>
          </p:cNvPr>
          <p:cNvSpPr txBox="1"/>
          <p:nvPr/>
        </p:nvSpPr>
        <p:spPr>
          <a:xfrm>
            <a:off x="123635" y="188483"/>
            <a:ext cx="463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</a:t>
            </a:r>
          </a:p>
          <a:p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Introduzione</a:t>
            </a:r>
          </a:p>
        </p:txBody>
      </p:sp>
    </p:spTree>
    <p:extLst>
      <p:ext uri="{BB962C8B-B14F-4D97-AF65-F5344CB8AC3E}">
        <p14:creationId xmlns:p14="http://schemas.microsoft.com/office/powerpoint/2010/main" val="28674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2" grpId="0"/>
      <p:bldP spid="8" grpId="0" animBg="1"/>
      <p:bldP spid="9" grpId="0" animBg="1"/>
      <p:bldP spid="12" grpId="0" animBg="1"/>
      <p:bldP spid="14" grpId="0" animBg="1"/>
      <p:bldP spid="19" grpId="0" animBg="1"/>
      <p:bldP spid="21" grpId="0"/>
      <p:bldP spid="24" grpId="0"/>
      <p:bldP spid="28" grpId="0"/>
      <p:bldP spid="32" grpId="0" animBg="1"/>
      <p:bldP spid="33" grpId="0" animBg="1"/>
      <p:bldP spid="34" grpId="0" animBg="1"/>
      <p:bldP spid="38" grpId="0" animBg="1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5841FCD-BBFE-4DED-A961-6CA9FA2330DB}"/>
              </a:ext>
            </a:extLst>
          </p:cNvPr>
          <p:cNvSpPr/>
          <p:nvPr/>
        </p:nvSpPr>
        <p:spPr>
          <a:xfrm>
            <a:off x="636727" y="1149500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Oppure?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6335EAC-DD38-4137-9D36-B7CF82017C0A}"/>
              </a:ext>
            </a:extLst>
          </p:cNvPr>
          <p:cNvSpPr/>
          <p:nvPr/>
        </p:nvSpPr>
        <p:spPr>
          <a:xfrm>
            <a:off x="610359" y="1554206"/>
            <a:ext cx="8136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Montiamo delle 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ZAVORRE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Times New Roman" panose="02020603050405020304" pitchFamily="18" charset="0"/>
              </a:rPr>
              <a:t>al fine di</a:t>
            </a:r>
          </a:p>
          <a:p>
            <a:r>
              <a:rPr lang="it-IT" dirty="0">
                <a:latin typeface="Calibri" panose="020F0502020204030204" pitchFamily="34" charset="0"/>
                <a:cs typeface="Times New Roman" panose="02020603050405020304" pitchFamily="18" charset="0"/>
              </a:rPr>
              <a:t>bilanciare il trattore e raggiungere la giusta aderenza (IMPORTANTE: </a:t>
            </a:r>
            <a:r>
              <a:rPr lang="it-IT" dirty="0"/>
              <a:t>massa trasmessa dall’asse di guida non deve essere inferiore al 20% della massa della macchina stessa)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05ADC1C-5FD9-4689-AF13-C1FCAB462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5" y="3130701"/>
            <a:ext cx="3526593" cy="263883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3F3C677-07DB-4DD3-AE01-DDBD96BEE3EA}"/>
              </a:ext>
            </a:extLst>
          </p:cNvPr>
          <p:cNvSpPr/>
          <p:nvPr/>
        </p:nvSpPr>
        <p:spPr>
          <a:xfrm>
            <a:off x="128255" y="69421"/>
            <a:ext cx="3573735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Propulsione ed avanzamento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FAF85E5-53A9-4800-849B-15C63878D212}"/>
              </a:ext>
            </a:extLst>
          </p:cNvPr>
          <p:cNvSpPr/>
          <p:nvPr/>
        </p:nvSpPr>
        <p:spPr>
          <a:xfrm>
            <a:off x="636727" y="2871486"/>
            <a:ext cx="2837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3FD9E7C-46AD-4C6F-B42F-6C6805EB4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85"/>
          <a:stretch/>
        </p:blipFill>
        <p:spPr>
          <a:xfrm>
            <a:off x="3909821" y="2533435"/>
            <a:ext cx="5105924" cy="341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0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7DA754A-D236-472F-9D54-95EE5FA8AD5E}"/>
              </a:ext>
            </a:extLst>
          </p:cNvPr>
          <p:cNvSpPr/>
          <p:nvPr/>
        </p:nvSpPr>
        <p:spPr>
          <a:xfrm>
            <a:off x="75282" y="158224"/>
            <a:ext cx="4087979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Domanda da un milione di dollari</a:t>
            </a:r>
          </a:p>
        </p:txBody>
      </p:sp>
      <p:pic>
        <p:nvPicPr>
          <p:cNvPr id="4098" name="Picture 2" descr="Risultato immagini per trattore di profilo">
            <a:extLst>
              <a:ext uri="{FF2B5EF4-FFF2-40B4-BE49-F238E27FC236}">
                <a16:creationId xmlns:a16="http://schemas.microsoft.com/office/drawing/2014/main" id="{AA28F9B4-6B61-4771-96B7-CD856BD5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6" y="1308826"/>
            <a:ext cx="5553808" cy="37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in giù 1">
            <a:extLst>
              <a:ext uri="{FF2B5EF4-FFF2-40B4-BE49-F238E27FC236}">
                <a16:creationId xmlns:a16="http://schemas.microsoft.com/office/drawing/2014/main" id="{2ED78FC6-76D0-4069-996F-512742355EEC}"/>
              </a:ext>
            </a:extLst>
          </p:cNvPr>
          <p:cNvSpPr/>
          <p:nvPr/>
        </p:nvSpPr>
        <p:spPr>
          <a:xfrm rot="14891204">
            <a:off x="2074015" y="4016463"/>
            <a:ext cx="404447" cy="6858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2" descr="Visualizza immagine di origine">
            <a:extLst>
              <a:ext uri="{FF2B5EF4-FFF2-40B4-BE49-F238E27FC236}">
                <a16:creationId xmlns:a16="http://schemas.microsoft.com/office/drawing/2014/main" id="{8A636329-FFDB-4483-8EC1-03A59950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30" y="5009051"/>
            <a:ext cx="2276001" cy="14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lla: nuvola 8">
            <a:extLst>
              <a:ext uri="{FF2B5EF4-FFF2-40B4-BE49-F238E27FC236}">
                <a16:creationId xmlns:a16="http://schemas.microsoft.com/office/drawing/2014/main" id="{70C50822-D9F6-4128-965E-3667975CC5C5}"/>
              </a:ext>
            </a:extLst>
          </p:cNvPr>
          <p:cNvSpPr/>
          <p:nvPr/>
        </p:nvSpPr>
        <p:spPr>
          <a:xfrm>
            <a:off x="4134863" y="5092949"/>
            <a:ext cx="2693142" cy="1298340"/>
          </a:xfrm>
          <a:prstGeom prst="cloudCallout">
            <a:avLst>
              <a:gd name="adj1" fmla="val -78773"/>
              <a:gd name="adj2" fmla="val -190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Perché la ruota anteriore è più piccola?</a:t>
            </a:r>
            <a:endParaRPr lang="it-IT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o immagini per sterzata trattore">
            <a:extLst>
              <a:ext uri="{FF2B5EF4-FFF2-40B4-BE49-F238E27FC236}">
                <a16:creationId xmlns:a16="http://schemas.microsoft.com/office/drawing/2014/main" id="{869B1EFA-BC10-4EA3-BDB7-0E80E632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2" y="1468316"/>
            <a:ext cx="2868490" cy="22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sultato immagini per sterzata trattore">
            <a:extLst>
              <a:ext uri="{FF2B5EF4-FFF2-40B4-BE49-F238E27FC236}">
                <a16:creationId xmlns:a16="http://schemas.microsoft.com/office/drawing/2014/main" id="{EF7FCCCF-3830-4A2B-920F-AD68ED4A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24" y="1702777"/>
            <a:ext cx="2604075" cy="15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sultato immagini per sterzata trattore">
            <a:extLst>
              <a:ext uri="{FF2B5EF4-FFF2-40B4-BE49-F238E27FC236}">
                <a16:creationId xmlns:a16="http://schemas.microsoft.com/office/drawing/2014/main" id="{53846C29-CF89-496C-866C-EC950FD8C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3"/>
          <a:stretch/>
        </p:blipFill>
        <p:spPr bwMode="auto">
          <a:xfrm>
            <a:off x="4078899" y="3601916"/>
            <a:ext cx="3810000" cy="22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7E00B67-4E8D-4B1E-A4B5-87B4A3428FA5}"/>
              </a:ext>
            </a:extLst>
          </p:cNvPr>
          <p:cNvSpPr/>
          <p:nvPr/>
        </p:nvSpPr>
        <p:spPr>
          <a:xfrm>
            <a:off x="776148" y="4426146"/>
            <a:ext cx="2890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Manovrabilità!</a:t>
            </a: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Necessità di sterzare in spazi ridotti. 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CC35124-6DF0-48B1-B3F0-E5FCAE364611}"/>
              </a:ext>
            </a:extLst>
          </p:cNvPr>
          <p:cNvSpPr/>
          <p:nvPr/>
        </p:nvSpPr>
        <p:spPr>
          <a:xfrm>
            <a:off x="31191" y="57840"/>
            <a:ext cx="4087979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Domanda da un milione di dollari</a:t>
            </a:r>
          </a:p>
        </p:txBody>
      </p:sp>
    </p:spTree>
    <p:extLst>
      <p:ext uri="{BB962C8B-B14F-4D97-AF65-F5344CB8AC3E}">
        <p14:creationId xmlns:p14="http://schemas.microsoft.com/office/powerpoint/2010/main" val="2150165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090B96-B855-46D2-96F3-396C842FEE2A}"/>
              </a:ext>
            </a:extLst>
          </p:cNvPr>
          <p:cNvSpPr/>
          <p:nvPr/>
        </p:nvSpPr>
        <p:spPr>
          <a:xfrm>
            <a:off x="158262" y="1270041"/>
            <a:ext cx="8678008" cy="276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comprese le considerazioni nelle pagine precedenti…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possiamo però fare ruote posteriori giganti e larghissime perché ci sono necessità funzionali a cui dobbiamo andare in contro, come ad esempio, spazi di manovra, spazi per la circolazione su strada, ergonomia del veicolo, costi del veicolo ma….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volessimo invece estremizzare i concetti tecnici teorici espressi nelle pagine precedenti?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2DA3D46-7F58-4519-A21E-6C3CED69EE28}"/>
              </a:ext>
            </a:extLst>
          </p:cNvPr>
          <p:cNvSpPr/>
          <p:nvPr/>
        </p:nvSpPr>
        <p:spPr>
          <a:xfrm>
            <a:off x="647704" y="3960312"/>
            <a:ext cx="183518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tractor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pulling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8C1BD12-6BD5-4FBF-8B69-6B69E5531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322" y="3468763"/>
            <a:ext cx="4740223" cy="2615621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37B7AA3-C62A-45B0-9352-C904F3B8A4B7}"/>
              </a:ext>
            </a:extLst>
          </p:cNvPr>
          <p:cNvSpPr/>
          <p:nvPr/>
        </p:nvSpPr>
        <p:spPr>
          <a:xfrm>
            <a:off x="468776" y="4794330"/>
            <a:ext cx="3347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hlinkClick r:id="rId3"/>
              </a:rPr>
              <a:t>https://www.youtube.com/watch?v=Q7J-IWzguEM</a:t>
            </a:r>
            <a:r>
              <a:rPr lang="it-IT" sz="1200" dirty="0"/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651176A-98C7-4BDD-8029-ABC1033178B9}"/>
              </a:ext>
            </a:extLst>
          </p:cNvPr>
          <p:cNvSpPr/>
          <p:nvPr/>
        </p:nvSpPr>
        <p:spPr>
          <a:xfrm>
            <a:off x="43960" y="93290"/>
            <a:ext cx="3573735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Propulsione ed avanzamento</a:t>
            </a:r>
          </a:p>
        </p:txBody>
      </p:sp>
    </p:spTree>
    <p:extLst>
      <p:ext uri="{BB962C8B-B14F-4D97-AF65-F5344CB8AC3E}">
        <p14:creationId xmlns:p14="http://schemas.microsoft.com/office/powerpoint/2010/main" val="90725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4543CD4-0244-479E-888A-F13ED162CE9B}"/>
              </a:ext>
            </a:extLst>
          </p:cNvPr>
          <p:cNvSpPr/>
          <p:nvPr/>
        </p:nvSpPr>
        <p:spPr>
          <a:xfrm>
            <a:off x="468776" y="1265351"/>
            <a:ext cx="664339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Principali Categorie di Trattori: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5030175-D3DE-4763-A2ED-DBF8FE4490BB}"/>
              </a:ext>
            </a:extLst>
          </p:cNvPr>
          <p:cNvSpPr/>
          <p:nvPr/>
        </p:nvSpPr>
        <p:spPr>
          <a:xfrm>
            <a:off x="468775" y="2059339"/>
            <a:ext cx="7994089" cy="2769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tradizionali (anche detti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Footstep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trattori da campo aperto)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Specializzati (ad es. vigneto e frutteto,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isodiametrici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ecc.)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Cingolati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con capacità di carico (da trasporto)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Speciali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Sollevatori telescopici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034E927-6379-4AC5-AEF1-A4C9A67F6A71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3877196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32FEF1B-22C4-4E9A-86A9-2F2412D54BEA}"/>
              </a:ext>
            </a:extLst>
          </p:cNvPr>
          <p:cNvSpPr/>
          <p:nvPr/>
        </p:nvSpPr>
        <p:spPr>
          <a:xfrm>
            <a:off x="214602" y="1168257"/>
            <a:ext cx="8882743" cy="4668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tradizionali: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Anche definiti da campo aperto 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footstep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Hanno una forma proporzionata e vengono utilizzati in pianura per qualsiasi genere di attività agricole o di manutenzione del territorio, cioè quelle con campi piuttosto vasti, sono sempre più utilizzati anche per il trasporto e rappresentano la stragrande maggioranza della produzione dei trattori in Europa.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Peso: arrivano fino a 18 ton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Potenza: fino a 700 Cv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Larghezza: da 1 m fino a 3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Prezzo: 10’000 – 500’000 euro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italiani: Case-New Holland, Argo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Tractors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(Landini, Mc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Cormick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Valpadana),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Same-Deutz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Fahr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DF, Lamborghini).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internazionali di rilievo: John Deere, AGCO (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Fendt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Massey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Ferguson,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Valtra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Claas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Kubota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928B78-8CC3-4984-939E-D2F0139FC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44"/>
          <a:stretch/>
        </p:blipFill>
        <p:spPr>
          <a:xfrm>
            <a:off x="5715001" y="3043545"/>
            <a:ext cx="3214398" cy="175705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3D2B088-C3C4-4048-8E29-4032A91414EE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4183427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CB1B0B9-B464-4CAB-A8F6-B92C61CBB12E}"/>
              </a:ext>
            </a:extLst>
          </p:cNvPr>
          <p:cNvSpPr/>
          <p:nvPr/>
        </p:nvSpPr>
        <p:spPr>
          <a:xfrm>
            <a:off x="468776" y="1238595"/>
            <a:ext cx="4270278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marchi italiani di trattori tradizionali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07ABE06-531F-452B-BE27-05729C54D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4" t="37138" r="5282" b="13682"/>
          <a:stretch/>
        </p:blipFill>
        <p:spPr bwMode="auto">
          <a:xfrm>
            <a:off x="3165107" y="2124637"/>
            <a:ext cx="2814514" cy="15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D82F446-8092-444A-AD73-4D21D90B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37" y="3902490"/>
            <a:ext cx="3359971" cy="15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o immagini per same al lavoro">
            <a:extLst>
              <a:ext uri="{FF2B5EF4-FFF2-40B4-BE49-F238E27FC236}">
                <a16:creationId xmlns:a16="http://schemas.microsoft.com/office/drawing/2014/main" id="{B6AB0633-5701-420C-A75F-6AD07F03D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16191" b="34307"/>
          <a:stretch/>
        </p:blipFill>
        <p:spPr bwMode="auto">
          <a:xfrm>
            <a:off x="6160725" y="1755383"/>
            <a:ext cx="2605203" cy="16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o immagini per lamborghini trattore in campo">
            <a:extLst>
              <a:ext uri="{FF2B5EF4-FFF2-40B4-BE49-F238E27FC236}">
                <a16:creationId xmlns:a16="http://schemas.microsoft.com/office/drawing/2014/main" id="{F4756885-690A-4883-97B8-7C130FB4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88" y="3685541"/>
            <a:ext cx="2301640" cy="151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sultato immagini per mccormick trattore">
            <a:extLst>
              <a:ext uri="{FF2B5EF4-FFF2-40B4-BE49-F238E27FC236}">
                <a16:creationId xmlns:a16="http://schemas.microsoft.com/office/drawing/2014/main" id="{BD56DECC-4550-4F17-B6E0-D719C4BC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75" y="4689983"/>
            <a:ext cx="2466649" cy="16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isultato immagini per new holland t9">
            <a:extLst>
              <a:ext uri="{FF2B5EF4-FFF2-40B4-BE49-F238E27FC236}">
                <a16:creationId xmlns:a16="http://schemas.microsoft.com/office/drawing/2014/main" id="{7383C80A-23C9-4B4B-A34E-2E6F1B02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9" y="1865883"/>
            <a:ext cx="2697736" cy="168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F89EE1B-FD42-40CB-B30E-3EEC5B616217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2941726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ultato immagini per trattorino kubota">
            <a:extLst>
              <a:ext uri="{FF2B5EF4-FFF2-40B4-BE49-F238E27FC236}">
                <a16:creationId xmlns:a16="http://schemas.microsoft.com/office/drawing/2014/main" id="{FAD5B6F6-12FD-40FB-861D-60540150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94" y="1755383"/>
            <a:ext cx="1984278" cy="16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AA4B516-E10C-4F96-A00E-19D996F9D0C8}"/>
              </a:ext>
            </a:extLst>
          </p:cNvPr>
          <p:cNvSpPr/>
          <p:nvPr/>
        </p:nvSpPr>
        <p:spPr>
          <a:xfrm>
            <a:off x="468776" y="1238595"/>
            <a:ext cx="4270278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marchi internazionali di trattori tradizionali</a:t>
            </a:r>
          </a:p>
        </p:txBody>
      </p:sp>
      <p:pic>
        <p:nvPicPr>
          <p:cNvPr id="4098" name="Picture 2" descr="Risultato immagini per john deere">
            <a:extLst>
              <a:ext uri="{FF2B5EF4-FFF2-40B4-BE49-F238E27FC236}">
                <a16:creationId xmlns:a16="http://schemas.microsoft.com/office/drawing/2014/main" id="{93C0939B-499D-4E4B-9F70-EC94177A4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4" t="11344" r="8944" b="15791"/>
          <a:stretch/>
        </p:blipFill>
        <p:spPr bwMode="auto">
          <a:xfrm>
            <a:off x="2994140" y="1860922"/>
            <a:ext cx="2751273" cy="182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isultato immagini per claas">
            <a:extLst>
              <a:ext uri="{FF2B5EF4-FFF2-40B4-BE49-F238E27FC236}">
                <a16:creationId xmlns:a16="http://schemas.microsoft.com/office/drawing/2014/main" id="{7ADB1E55-0058-4566-814D-C5E2BB0F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9" y="3990608"/>
            <a:ext cx="2751273" cy="183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isultato immagini per fendt">
            <a:extLst>
              <a:ext uri="{FF2B5EF4-FFF2-40B4-BE49-F238E27FC236}">
                <a16:creationId xmlns:a16="http://schemas.microsoft.com/office/drawing/2014/main" id="{4647E645-F0D2-4174-8425-97F3CC2DE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81" y="3990609"/>
            <a:ext cx="2554648" cy="213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isultato immagini per massey ferguson">
            <a:extLst>
              <a:ext uri="{FF2B5EF4-FFF2-40B4-BE49-F238E27FC236}">
                <a16:creationId xmlns:a16="http://schemas.microsoft.com/office/drawing/2014/main" id="{2B7B8625-C05F-4EBF-8039-0B4850C2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41" y="2067291"/>
            <a:ext cx="2601474" cy="1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isultato immagini per valtra">
            <a:extLst>
              <a:ext uri="{FF2B5EF4-FFF2-40B4-BE49-F238E27FC236}">
                <a16:creationId xmlns:a16="http://schemas.microsoft.com/office/drawing/2014/main" id="{4DDB3D7C-DBA8-4AEE-BC1E-0B1829EC9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31770" r="18753" b="24102"/>
          <a:stretch/>
        </p:blipFill>
        <p:spPr bwMode="auto">
          <a:xfrm>
            <a:off x="6293197" y="3833446"/>
            <a:ext cx="2612901" cy="154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6E5EB66-FF5E-41B8-957D-085B1B2134A4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1985435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496CC03-17B8-4878-A86D-C188CB52550B}"/>
              </a:ext>
            </a:extLst>
          </p:cNvPr>
          <p:cNvSpPr/>
          <p:nvPr/>
        </p:nvSpPr>
        <p:spPr>
          <a:xfrm>
            <a:off x="214602" y="1141881"/>
            <a:ext cx="8882743" cy="468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specializzati vigneto e frutteto: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Chiamati anche «stretti», «frutteto» o «vigneto», vengono utilizzati per contesti agricoli complessi, in cui la macchina ha bisogno di specializzarsi per poter essere efficiente e conveniente, contesti di frutteto e vigneto tipicamente, dove gli spazi sono molto stretti. La loro caratteristica principale è una larghezza molto ridotta che arriva anche a meno di 1 metro (per passare agevolmente tra ogni filare), utilizzati anche in contesti di collina, sono una realtà di nicchia </a:t>
            </a:r>
            <a:r>
              <a:rPr lang="it-IT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costruita solo in Italia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 utilizzata anche dall’agricoltura francese e spagnola (dove ci sono vigneti e frutteti), mentre sono praticamente inesistenti nel resto d’Europa e mondo.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Peso: da 400 kg a 8 ton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Potenza: da 20 a 150 Cv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Larghezza: da 0,90 m fino a 1,5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Prezzo: 15’000 – 100’000 euro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italiani: Antonio Carraro, BCS (BCS, Ferrari, Pasquali), Carraro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Agritalia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Argo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Tractors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(Landini, Mc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Cormick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Valpadana).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Italiani che hanno uno specializzato a catalogo ma non è il loro prodotto principale: Case-New Holland,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Same-Deutz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Fahr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DF, Lamborghini).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0CD36B-E8F5-4BCE-9E0E-EB13E4E4CDAB}"/>
              </a:ext>
            </a:extLst>
          </p:cNvPr>
          <p:cNvSpPr/>
          <p:nvPr/>
        </p:nvSpPr>
        <p:spPr>
          <a:xfrm>
            <a:off x="992435" y="5863634"/>
            <a:ext cx="8104910" cy="5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Marchi internazionali di rilievo: NESSUNO, hanno a catalogo una versione di specializzato ma viene realizzata per loro da Carraro </a:t>
            </a:r>
            <a:r>
              <a:rPr lang="it-IT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Agritalia</a:t>
            </a:r>
            <a:r>
              <a:rPr lang="it-IT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6C61B90-D276-4F82-961C-DD26372266B7}"/>
              </a:ext>
            </a:extLst>
          </p:cNvPr>
          <p:cNvSpPr/>
          <p:nvPr/>
        </p:nvSpPr>
        <p:spPr>
          <a:xfrm>
            <a:off x="214602" y="229874"/>
            <a:ext cx="4996206" cy="80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 (piccolo focus aree interne)</a:t>
            </a:r>
          </a:p>
        </p:txBody>
      </p:sp>
    </p:spTree>
    <p:extLst>
      <p:ext uri="{BB962C8B-B14F-4D97-AF65-F5344CB8AC3E}">
        <p14:creationId xmlns:p14="http://schemas.microsoft.com/office/powerpoint/2010/main" val="1126606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F087638-1853-4C38-8FBD-E6895230F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14308" r="30866" b="16974"/>
          <a:stretch/>
        </p:blipFill>
        <p:spPr bwMode="auto">
          <a:xfrm>
            <a:off x="334921" y="1504818"/>
            <a:ext cx="2777844" cy="246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861E779-ACBE-4C17-8143-607C267AB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t="12774" r="20872" b="10051"/>
          <a:stretch/>
        </p:blipFill>
        <p:spPr bwMode="auto">
          <a:xfrm>
            <a:off x="3338761" y="1537372"/>
            <a:ext cx="2466477" cy="219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D79BCA3-99E4-4E58-9200-5FC0E3112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830" y="1714501"/>
            <a:ext cx="2712192" cy="2101361"/>
          </a:xfrm>
          <a:prstGeom prst="rect">
            <a:avLst/>
          </a:prstGeom>
        </p:spPr>
      </p:pic>
      <p:pic>
        <p:nvPicPr>
          <p:cNvPr id="7174" name="Picture 6" descr="Risultato immagini per antonio carraro specializzato presentato a montpellier">
            <a:extLst>
              <a:ext uri="{FF2B5EF4-FFF2-40B4-BE49-F238E27FC236}">
                <a16:creationId xmlns:a16="http://schemas.microsoft.com/office/drawing/2014/main" id="{0D36AE9A-52FB-4500-B3CE-7BE0CC762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/>
          <a:stretch/>
        </p:blipFill>
        <p:spPr bwMode="auto">
          <a:xfrm>
            <a:off x="3429000" y="3966665"/>
            <a:ext cx="2848708" cy="227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isultato immagini per fendt specializzato">
            <a:extLst>
              <a:ext uri="{FF2B5EF4-FFF2-40B4-BE49-F238E27FC236}">
                <a16:creationId xmlns:a16="http://schemas.microsoft.com/office/drawing/2014/main" id="{15ECE05B-28FD-4642-839E-21DA0453A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0193"/>
          <a:stretch/>
        </p:blipFill>
        <p:spPr bwMode="auto">
          <a:xfrm>
            <a:off x="255023" y="4106008"/>
            <a:ext cx="2997977" cy="171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isultato immagini per bcs trattori">
            <a:extLst>
              <a:ext uri="{FF2B5EF4-FFF2-40B4-BE49-F238E27FC236}">
                <a16:creationId xmlns:a16="http://schemas.microsoft.com/office/drawing/2014/main" id="{89E953DD-F3DC-4D50-9F30-D70A62BF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708" y="4229380"/>
            <a:ext cx="2428095" cy="18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EAA65AA-8A97-4814-AFEB-43751D03550D}"/>
              </a:ext>
            </a:extLst>
          </p:cNvPr>
          <p:cNvSpPr/>
          <p:nvPr/>
        </p:nvSpPr>
        <p:spPr>
          <a:xfrm>
            <a:off x="334921" y="1098754"/>
            <a:ext cx="357694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trattori vigneto e frutteto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909BD61-E210-46CD-BBF3-52EE2271B6E0}"/>
              </a:ext>
            </a:extLst>
          </p:cNvPr>
          <p:cNvSpPr/>
          <p:nvPr/>
        </p:nvSpPr>
        <p:spPr>
          <a:xfrm>
            <a:off x="214602" y="229874"/>
            <a:ext cx="4996206" cy="80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 (piccolo focus aree interne)</a:t>
            </a:r>
          </a:p>
        </p:txBody>
      </p:sp>
    </p:spTree>
    <p:extLst>
      <p:ext uri="{BB962C8B-B14F-4D97-AF65-F5344CB8AC3E}">
        <p14:creationId xmlns:p14="http://schemas.microsoft.com/office/powerpoint/2010/main" val="2320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E7F9AFF-377D-4481-B91D-91BA5BA04703}"/>
              </a:ext>
            </a:extLst>
          </p:cNvPr>
          <p:cNvSpPr/>
          <p:nvPr/>
        </p:nvSpPr>
        <p:spPr>
          <a:xfrm>
            <a:off x="569167" y="1189820"/>
            <a:ext cx="7893698" cy="1173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parola “trattore” già ci deve far suonare un importante campanello!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C8A8608-3B28-46F2-B817-0B7671D025D9}"/>
              </a:ext>
            </a:extLst>
          </p:cNvPr>
          <p:cNvSpPr/>
          <p:nvPr/>
        </p:nvSpPr>
        <p:spPr>
          <a:xfrm>
            <a:off x="489857" y="5071132"/>
            <a:ext cx="8164286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Inizialmente era una macchina esclusivamente pensata per generare una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Forza di Trazione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A9011E-4621-40ED-835E-18CC95B9C7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1" y="2603241"/>
            <a:ext cx="3169434" cy="2006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9D2C40-8AE4-4984-9F73-F087DE3AFE9F}"/>
              </a:ext>
            </a:extLst>
          </p:cNvPr>
          <p:cNvSpPr txBox="1"/>
          <p:nvPr/>
        </p:nvSpPr>
        <p:spPr>
          <a:xfrm>
            <a:off x="123635" y="188483"/>
            <a:ext cx="463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</a:t>
            </a:r>
          </a:p>
          <a:p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Introduzione</a:t>
            </a:r>
          </a:p>
        </p:txBody>
      </p:sp>
    </p:spTree>
    <p:extLst>
      <p:ext uri="{BB962C8B-B14F-4D97-AF65-F5344CB8AC3E}">
        <p14:creationId xmlns:p14="http://schemas.microsoft.com/office/powerpoint/2010/main" val="284020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05C8E7E-25B0-41BA-ABBF-4D1A46081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6" y="1720586"/>
            <a:ext cx="2606765" cy="176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isultato immagini per trattore specializzato">
            <a:extLst>
              <a:ext uri="{FF2B5EF4-FFF2-40B4-BE49-F238E27FC236}">
                <a16:creationId xmlns:a16="http://schemas.microsoft.com/office/drawing/2014/main" id="{8B249D15-3818-460E-8EE0-ADAE7168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00" y="1160585"/>
            <a:ext cx="2176383" cy="28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isultato immagini per specializzato claas">
            <a:extLst>
              <a:ext uri="{FF2B5EF4-FFF2-40B4-BE49-F238E27FC236}">
                <a16:creationId xmlns:a16="http://schemas.microsoft.com/office/drawing/2014/main" id="{E2F752DF-A7EA-4521-8FCC-A7F971C1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1" y="1344931"/>
            <a:ext cx="2789238" cy="275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isultato immagini per same frutteto">
            <a:extLst>
              <a:ext uri="{FF2B5EF4-FFF2-40B4-BE49-F238E27FC236}">
                <a16:creationId xmlns:a16="http://schemas.microsoft.com/office/drawing/2014/main" id="{D0E0201D-6B80-4400-88CB-D0DC1A854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10822"/>
          <a:stretch/>
        </p:blipFill>
        <p:spPr bwMode="auto">
          <a:xfrm>
            <a:off x="334107" y="4047393"/>
            <a:ext cx="3798277" cy="19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isultato immagini per landini frutteto">
            <a:extLst>
              <a:ext uri="{FF2B5EF4-FFF2-40B4-BE49-F238E27FC236}">
                <a16:creationId xmlns:a16="http://schemas.microsoft.com/office/drawing/2014/main" id="{1405CCAF-95D9-497F-A3FF-92121A81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85" y="4268369"/>
            <a:ext cx="3475892" cy="17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2174A5B-B53E-4728-A063-CD8153DDCC2E}"/>
              </a:ext>
            </a:extLst>
          </p:cNvPr>
          <p:cNvSpPr/>
          <p:nvPr/>
        </p:nvSpPr>
        <p:spPr>
          <a:xfrm>
            <a:off x="334921" y="1098754"/>
            <a:ext cx="357694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trattori vigneto e frutteto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7C8E1EF-6ED1-46DE-A8CD-1BBF842AEDA4}"/>
              </a:ext>
            </a:extLst>
          </p:cNvPr>
          <p:cNvSpPr/>
          <p:nvPr/>
        </p:nvSpPr>
        <p:spPr>
          <a:xfrm>
            <a:off x="214602" y="229874"/>
            <a:ext cx="4996206" cy="80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 (piccolo focus aree interne)</a:t>
            </a:r>
          </a:p>
        </p:txBody>
      </p:sp>
    </p:spTree>
    <p:extLst>
      <p:ext uri="{BB962C8B-B14F-4D97-AF65-F5344CB8AC3E}">
        <p14:creationId xmlns:p14="http://schemas.microsoft.com/office/powerpoint/2010/main" val="4074151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481C393-F457-4AC1-B301-D6ADD99F6E31}"/>
              </a:ext>
            </a:extLst>
          </p:cNvPr>
          <p:cNvSpPr/>
          <p:nvPr/>
        </p:nvSpPr>
        <p:spPr>
          <a:xfrm>
            <a:off x="214602" y="1168257"/>
            <a:ext cx="8882743" cy="4437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specializzati </a:t>
            </a:r>
            <a:r>
              <a:rPr lang="it-IT" sz="1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isodiametrici</a:t>
            </a:r>
            <a:endParaRPr lang="it-IT" sz="14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 una sottocategoria degli specializzati, utilizzati per andare in montagna e collina particolarmente impervia, hanno una distribuzione dei pesi diversa per evitare di ribaltarsi (maggiore peso sull’anteriore).  Sono macchine iper tecnologiche e possono essere utilizzate anche su pendenze del 35%.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Peso: da 400 kg a 8 ton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Potenza: da 20 a 150 Cv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Larghezza: da 0,90 m fino a 1,5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Prezzo: 20’000 – 100’000 euro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italiani: Antonio Carraro, BCS (BCS, Ferrari, Pasquali),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PierreTrattori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internazionali di rilievo: NESSUNO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EF70139-73E0-4FF9-AED2-6D8170C190BF}"/>
              </a:ext>
            </a:extLst>
          </p:cNvPr>
          <p:cNvSpPr/>
          <p:nvPr/>
        </p:nvSpPr>
        <p:spPr>
          <a:xfrm>
            <a:off x="214602" y="229874"/>
            <a:ext cx="4996206" cy="80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 (piccolo focus aree interne)</a:t>
            </a:r>
          </a:p>
        </p:txBody>
      </p:sp>
    </p:spTree>
    <p:extLst>
      <p:ext uri="{BB962C8B-B14F-4D97-AF65-F5344CB8AC3E}">
        <p14:creationId xmlns:p14="http://schemas.microsoft.com/office/powerpoint/2010/main" val="1842897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8B45D10-2D88-47BB-897A-1D9E3A06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9" t="2783" r="21959"/>
          <a:stretch/>
        </p:blipFill>
        <p:spPr>
          <a:xfrm>
            <a:off x="1023369" y="4208996"/>
            <a:ext cx="1380393" cy="229075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CD1EDFB-A8CB-4D1A-81DF-BF180F85D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255" y="4404946"/>
            <a:ext cx="2000108" cy="200010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741E46C-B38A-4CE4-9A5E-78382F741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67" t="9233" r="24294"/>
          <a:stretch/>
        </p:blipFill>
        <p:spPr>
          <a:xfrm>
            <a:off x="2783062" y="4110405"/>
            <a:ext cx="1402413" cy="23254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8517E3-A0CC-49D7-8D07-672B03007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015" y="4523501"/>
            <a:ext cx="1881553" cy="188155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BC12269-4AB9-4391-8AF7-A93848ADD4B0}"/>
              </a:ext>
            </a:extLst>
          </p:cNvPr>
          <p:cNvSpPr/>
          <p:nvPr/>
        </p:nvSpPr>
        <p:spPr>
          <a:xfrm>
            <a:off x="1238300" y="3721663"/>
            <a:ext cx="108446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Sterzante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2CB3C4A-3102-413A-9F89-5344422AD592}"/>
              </a:ext>
            </a:extLst>
          </p:cNvPr>
          <p:cNvSpPr/>
          <p:nvPr/>
        </p:nvSpPr>
        <p:spPr>
          <a:xfrm>
            <a:off x="2938814" y="3721663"/>
            <a:ext cx="112973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Articolato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E95567E-DAEA-4502-B9E9-9C448654632F}"/>
              </a:ext>
            </a:extLst>
          </p:cNvPr>
          <p:cNvSpPr/>
          <p:nvPr/>
        </p:nvSpPr>
        <p:spPr>
          <a:xfrm>
            <a:off x="4702883" y="3734853"/>
            <a:ext cx="184229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Guida Reversibile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885ED8D-6A3D-4D2B-B0AC-9CA11D21994E}"/>
              </a:ext>
            </a:extLst>
          </p:cNvPr>
          <p:cNvSpPr/>
          <p:nvPr/>
        </p:nvSpPr>
        <p:spPr>
          <a:xfrm>
            <a:off x="6900255" y="3742181"/>
            <a:ext cx="170348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Telaio oscillante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8728DD2-1DA5-4D7E-A873-D0B5BD70E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066" y="1473928"/>
            <a:ext cx="2658481" cy="166671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B9D8E62-D976-457A-8FD1-6C148B53C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736"/>
          <a:stretch/>
        </p:blipFill>
        <p:spPr>
          <a:xfrm>
            <a:off x="4822269" y="1473928"/>
            <a:ext cx="3693460" cy="2023351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E5E62CE-4792-4AD1-9074-A17F167A96A3}"/>
              </a:ext>
            </a:extLst>
          </p:cNvPr>
          <p:cNvSpPr/>
          <p:nvPr/>
        </p:nvSpPr>
        <p:spPr>
          <a:xfrm>
            <a:off x="334921" y="1098754"/>
            <a:ext cx="313008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trattori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isodiametrici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DFFA2F4-BE4D-4F95-BD78-2F48CFF7B2C7}"/>
              </a:ext>
            </a:extLst>
          </p:cNvPr>
          <p:cNvSpPr/>
          <p:nvPr/>
        </p:nvSpPr>
        <p:spPr>
          <a:xfrm>
            <a:off x="214602" y="229874"/>
            <a:ext cx="4996206" cy="80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 (piccolo focus aree interne)</a:t>
            </a:r>
          </a:p>
        </p:txBody>
      </p:sp>
    </p:spTree>
    <p:extLst>
      <p:ext uri="{BB962C8B-B14F-4D97-AF65-F5344CB8AC3E}">
        <p14:creationId xmlns:p14="http://schemas.microsoft.com/office/powerpoint/2010/main" val="3284112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30E28E6-8448-4632-8EA1-0CF6D9AF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0" y="1523922"/>
            <a:ext cx="2447192" cy="24298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4EBA54F-BAF2-4CC5-AAB8-52C02D20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83" b="12247"/>
          <a:stretch/>
        </p:blipFill>
        <p:spPr>
          <a:xfrm>
            <a:off x="6370118" y="3720065"/>
            <a:ext cx="2447192" cy="18234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4FDB69-8907-4155-AAF9-1C3B93432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76" y="4102987"/>
            <a:ext cx="2716823" cy="1899306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C19C65C-3DF1-4C21-8C8B-2E9D2D17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28" y="1631707"/>
            <a:ext cx="3081790" cy="184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D50AF4-24A5-42F1-8579-4DE5E593CE35}"/>
              </a:ext>
            </a:extLst>
          </p:cNvPr>
          <p:cNvSpPr txBox="1"/>
          <p:nvPr/>
        </p:nvSpPr>
        <p:spPr>
          <a:xfrm>
            <a:off x="7376747" y="1640499"/>
            <a:ext cx="72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6"/>
              </a:rPr>
              <a:t>video</a:t>
            </a:r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948DF8-A2B4-4D53-B9BD-DF623F71E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r="21346"/>
          <a:stretch/>
        </p:blipFill>
        <p:spPr bwMode="auto">
          <a:xfrm>
            <a:off x="3344712" y="3757782"/>
            <a:ext cx="2866293" cy="18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CDDA484F-273C-4173-AAE8-37CAADD03DB2}"/>
              </a:ext>
            </a:extLst>
          </p:cNvPr>
          <p:cNvSpPr/>
          <p:nvPr/>
        </p:nvSpPr>
        <p:spPr>
          <a:xfrm>
            <a:off x="334921" y="1098754"/>
            <a:ext cx="313489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trattori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Isodiametrici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7E5410F-5703-4D9B-957F-7A90EC8EE03F}"/>
              </a:ext>
            </a:extLst>
          </p:cNvPr>
          <p:cNvSpPr/>
          <p:nvPr/>
        </p:nvSpPr>
        <p:spPr>
          <a:xfrm>
            <a:off x="214602" y="229874"/>
            <a:ext cx="4996206" cy="80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 (piccolo focus aree interne)</a:t>
            </a:r>
          </a:p>
        </p:txBody>
      </p:sp>
    </p:spTree>
    <p:extLst>
      <p:ext uri="{BB962C8B-B14F-4D97-AF65-F5344CB8AC3E}">
        <p14:creationId xmlns:p14="http://schemas.microsoft.com/office/powerpoint/2010/main" val="1237064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DF366B3-07FA-4FD1-91F8-34921A814A1D}"/>
              </a:ext>
            </a:extLst>
          </p:cNvPr>
          <p:cNvSpPr/>
          <p:nvPr/>
        </p:nvSpPr>
        <p:spPr>
          <a:xfrm>
            <a:off x="261257" y="1420183"/>
            <a:ext cx="8882743" cy="489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cingolati: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Altra nicchia, nascono per avere tantissima aderenza e capacità di trazione in contesti di pianura, sono utilizzati anche in contesti di collina e montagna per il loro baricentro molto basso che scoraggia il ribaltamento. Esistono anche ibridi cingolo-tradizionale (o semi-cingolo) che semplicemente hanno i cingoli montati sul trattore tradizionale al posto delle ruote per avere maggiore aderenza. Agli albori il cingolo era in acciaio, ora praticamente sono tutti in gomma.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Peso: da 1 ton a 36 ton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Potenza: da 50 a 800 Cv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Larghezza: da 1 m fino a 3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Prezzo: 30’000 – 500’000 euro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italiani: Case-New Holland, Argo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Tractors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(Landini, Mc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Cormick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Valpadana),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Same-Deutz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Fahr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DF, Lamborghini), Antonio Carraro, BCS (BCS, Ferrari, Pasquali),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Scaip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internazionali di rilievo: John Deere, AGCO (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Fendt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Massey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Ferguson,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Valtra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Claas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Kubota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1E88FBF-6272-42D0-8E80-3384D37102A2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2565274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o immagini per new holland cingolato aratura">
            <a:extLst>
              <a:ext uri="{FF2B5EF4-FFF2-40B4-BE49-F238E27FC236}">
                <a16:creationId xmlns:a16="http://schemas.microsoft.com/office/drawing/2014/main" id="{DDC80AC2-5C23-4AE1-84EC-C4A96660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8" y="1516513"/>
            <a:ext cx="2952747" cy="16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o immagini per new holland cingolato aratura">
            <a:extLst>
              <a:ext uri="{FF2B5EF4-FFF2-40B4-BE49-F238E27FC236}">
                <a16:creationId xmlns:a16="http://schemas.microsoft.com/office/drawing/2014/main" id="{85254D42-FB65-4145-A62D-AE762237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00" y="1732084"/>
            <a:ext cx="2759469" cy="206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o immagini per landini cingolato specializzato">
            <a:extLst>
              <a:ext uri="{FF2B5EF4-FFF2-40B4-BE49-F238E27FC236}">
                <a16:creationId xmlns:a16="http://schemas.microsoft.com/office/drawing/2014/main" id="{363C2480-6ED7-45F6-A9A9-A65627688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076" y="1512277"/>
            <a:ext cx="2511906" cy="166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o immagini per antonio carraro mach 4">
            <a:extLst>
              <a:ext uri="{FF2B5EF4-FFF2-40B4-BE49-F238E27FC236}">
                <a16:creationId xmlns:a16="http://schemas.microsoft.com/office/drawing/2014/main" id="{CA1D6616-5D4D-4226-8D34-ECA0C0D97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5"/>
          <a:stretch/>
        </p:blipFill>
        <p:spPr bwMode="auto">
          <a:xfrm>
            <a:off x="389647" y="3939238"/>
            <a:ext cx="2784224" cy="205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sultato immagini per bcs cingolato">
            <a:extLst>
              <a:ext uri="{FF2B5EF4-FFF2-40B4-BE49-F238E27FC236}">
                <a16:creationId xmlns:a16="http://schemas.microsoft.com/office/drawing/2014/main" id="{0FFDCD42-5D99-4EBC-AA87-79322DBA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76" y="3939238"/>
            <a:ext cx="2511907" cy="16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isultato immagini per case cingolato">
            <a:extLst>
              <a:ext uri="{FF2B5EF4-FFF2-40B4-BE49-F238E27FC236}">
                <a16:creationId xmlns:a16="http://schemas.microsoft.com/office/drawing/2014/main" id="{2F54290E-1159-4468-A345-AB7797A8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59" y="4007520"/>
            <a:ext cx="2851123" cy="198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D3E3696-4F65-4315-A673-6AA94038A0FD}"/>
              </a:ext>
            </a:extLst>
          </p:cNvPr>
          <p:cNvSpPr/>
          <p:nvPr/>
        </p:nvSpPr>
        <p:spPr>
          <a:xfrm>
            <a:off x="334921" y="1098754"/>
            <a:ext cx="270413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trattori cingolati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825B493-CAFC-46EA-AC9E-613A974E74B2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2735225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D9A4D12-3748-4FF7-8DB2-636388A5F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0" r="16055"/>
          <a:stretch/>
        </p:blipFill>
        <p:spPr>
          <a:xfrm>
            <a:off x="518745" y="1768353"/>
            <a:ext cx="2769577" cy="21002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6C2879-3284-4002-AF56-218124782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077" y="1592561"/>
            <a:ext cx="3490544" cy="1962473"/>
          </a:xfrm>
          <a:prstGeom prst="rect">
            <a:avLst/>
          </a:prstGeom>
        </p:spPr>
      </p:pic>
      <p:pic>
        <p:nvPicPr>
          <p:cNvPr id="3078" name="Picture 6" descr="Risultato immagini per fendt cingolato">
            <a:extLst>
              <a:ext uri="{FF2B5EF4-FFF2-40B4-BE49-F238E27FC236}">
                <a16:creationId xmlns:a16="http://schemas.microsoft.com/office/drawing/2014/main" id="{D2BC8A93-5EE7-48FC-9C63-CF4C0574D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/>
          <a:stretch/>
        </p:blipFill>
        <p:spPr bwMode="auto">
          <a:xfrm>
            <a:off x="1283677" y="4098058"/>
            <a:ext cx="3042137" cy="203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o immagini per kubota cingolato">
            <a:extLst>
              <a:ext uri="{FF2B5EF4-FFF2-40B4-BE49-F238E27FC236}">
                <a16:creationId xmlns:a16="http://schemas.microsoft.com/office/drawing/2014/main" id="{2D9165B1-44E7-4279-85BE-3186575E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07" y="3705957"/>
            <a:ext cx="2945423" cy="220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AD8503B-791E-497C-96FD-60F8F4381389}"/>
              </a:ext>
            </a:extLst>
          </p:cNvPr>
          <p:cNvSpPr/>
          <p:nvPr/>
        </p:nvSpPr>
        <p:spPr>
          <a:xfrm>
            <a:off x="334921" y="1098754"/>
            <a:ext cx="270413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trattori cingolati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C50AB1-458D-4C8C-B9D0-889C92FAA69F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4205701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2AF1D29-08BC-4E0E-8BC2-593D1E7E60BA}"/>
              </a:ext>
            </a:extLst>
          </p:cNvPr>
          <p:cNvSpPr/>
          <p:nvPr/>
        </p:nvSpPr>
        <p:spPr>
          <a:xfrm>
            <a:off x="261257" y="1420183"/>
            <a:ext cx="8882743" cy="433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con capacità di carico (da trasporto):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Derivazioni pure di motocoltivatori, servono per il trasporto di materiale agricolo e forestale (legna), di solito hanno il l’anteriore simile morfologicamente ad un trattore vero e proprio, ma dietro hanno un casone per portare materiale in quantità.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Peso: da 1 ton a 18 ton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Potenza: da 50 a 300 Cv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Larghezza: da 1 m fino a 3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Prezzo: 10’000 – 100’000 euro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Principali Marchi italiani: Caron, Durso, Antonio Carraro.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internazionali di rilievo: NESSUNO, queste macchine fanno pochi numeri, ci sono tanti piccoli costruttori in ogni singolo stato, nessuna vera multinazionale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2AD8BED-2322-4E33-8187-A215DFA25327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2540382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67B339D-092E-4C3C-AD3B-D42D713C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45" y="1633171"/>
            <a:ext cx="2869223" cy="21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isultato immagini per caron macchine agricole">
            <a:extLst>
              <a:ext uri="{FF2B5EF4-FFF2-40B4-BE49-F238E27FC236}">
                <a16:creationId xmlns:a16="http://schemas.microsoft.com/office/drawing/2014/main" id="{E8527144-587C-4F5C-A91F-DED40800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69" y="1681529"/>
            <a:ext cx="2766646" cy="19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isultato immagini per caron macchine agricole">
            <a:extLst>
              <a:ext uri="{FF2B5EF4-FFF2-40B4-BE49-F238E27FC236}">
                <a16:creationId xmlns:a16="http://schemas.microsoft.com/office/drawing/2014/main" id="{39AA80AB-3A56-45DF-9022-623A3A1D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5" y="4154455"/>
            <a:ext cx="2582008" cy="19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isultato immagini per vecchio caron">
            <a:extLst>
              <a:ext uri="{FF2B5EF4-FFF2-40B4-BE49-F238E27FC236}">
                <a16:creationId xmlns:a16="http://schemas.microsoft.com/office/drawing/2014/main" id="{38259D94-475E-4353-9029-85A3B36BA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9"/>
          <a:stretch/>
        </p:blipFill>
        <p:spPr bwMode="auto">
          <a:xfrm>
            <a:off x="360485" y="1594025"/>
            <a:ext cx="2498987" cy="162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E7786BDC-F316-4040-8D66-8D54DF56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07" y="4154455"/>
            <a:ext cx="2582008" cy="20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2396E60-A912-4029-8A56-BCAD9D9BE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143" y="3927520"/>
            <a:ext cx="2599626" cy="1828352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2AFAE93-5938-4EC5-9A59-8124CC1B875F}"/>
              </a:ext>
            </a:extLst>
          </p:cNvPr>
          <p:cNvSpPr/>
          <p:nvPr/>
        </p:nvSpPr>
        <p:spPr>
          <a:xfrm>
            <a:off x="334921" y="1098754"/>
            <a:ext cx="392915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Esempi di trattori con capacità di carico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9028784-26C7-462D-9A52-12A1249B16BE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848460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C5B1BDC-AF19-41BE-B869-4939DB807E08}"/>
              </a:ext>
            </a:extLst>
          </p:cNvPr>
          <p:cNvSpPr/>
          <p:nvPr/>
        </p:nvSpPr>
        <p:spPr>
          <a:xfrm>
            <a:off x="261257" y="1420183"/>
            <a:ext cx="8882743" cy="2541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speciali: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Trattori di super nicchia, servono per lavorazioni estremamente particolari, o sono molto alti rispetto al suolo, o sono molto larghi o hanno altre caratteristiche estremizzate.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Peso: fino a 30 ton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Potenza: da 50 a 800 Cv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Larghezza: da 1 m fino a 5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Prezzo: 30’000 – 500’000 euro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9AB7F23-1327-476C-89C4-04A78FD49E2A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188974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D3E9FEA-1316-4FBC-A9DD-40EA23DAF698}"/>
              </a:ext>
            </a:extLst>
          </p:cNvPr>
          <p:cNvSpPr/>
          <p:nvPr/>
        </p:nvSpPr>
        <p:spPr>
          <a:xfrm>
            <a:off x="569167" y="1189820"/>
            <a:ext cx="7893698" cy="1173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realtà c’è molto di più….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60CCEE7-7045-4ECA-ADEA-D8723AFC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91" y="2363283"/>
            <a:ext cx="6608885" cy="334005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0B3AF74-5EEA-4DBD-B5F0-B1A5D084E090}"/>
              </a:ext>
            </a:extLst>
          </p:cNvPr>
          <p:cNvSpPr/>
          <p:nvPr/>
        </p:nvSpPr>
        <p:spPr>
          <a:xfrm>
            <a:off x="569167" y="5683292"/>
            <a:ext cx="8164286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Forza di Trazione a </a:t>
            </a:r>
            <a:r>
              <a:rPr lang="it-IT" sz="2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Unità di potenza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999A02-CD91-4554-9D58-6E42C07C7FC7}"/>
              </a:ext>
            </a:extLst>
          </p:cNvPr>
          <p:cNvSpPr txBox="1"/>
          <p:nvPr/>
        </p:nvSpPr>
        <p:spPr>
          <a:xfrm>
            <a:off x="123635" y="188483"/>
            <a:ext cx="463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</a:t>
            </a:r>
          </a:p>
          <a:p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Introduzione</a:t>
            </a:r>
          </a:p>
        </p:txBody>
      </p:sp>
    </p:spTree>
    <p:extLst>
      <p:ext uri="{BB962C8B-B14F-4D97-AF65-F5344CB8AC3E}">
        <p14:creationId xmlns:p14="http://schemas.microsoft.com/office/powerpoint/2010/main" val="3571863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isultato immagini per trattori ruote alte">
            <a:extLst>
              <a:ext uri="{FF2B5EF4-FFF2-40B4-BE49-F238E27FC236}">
                <a16:creationId xmlns:a16="http://schemas.microsoft.com/office/drawing/2014/main" id="{B290F1DF-F432-4877-B385-B19D526D0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7596"/>
          <a:stretch/>
        </p:blipFill>
        <p:spPr bwMode="auto">
          <a:xfrm>
            <a:off x="387320" y="1377472"/>
            <a:ext cx="3208735" cy="21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sultato immagini per trattori ruote strette">
            <a:extLst>
              <a:ext uri="{FF2B5EF4-FFF2-40B4-BE49-F238E27FC236}">
                <a16:creationId xmlns:a16="http://schemas.microsoft.com/office/drawing/2014/main" id="{F9F8392B-D0E5-4D19-852C-90B57CEAE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8" t="9611" r="18172" b="23847"/>
          <a:stretch/>
        </p:blipFill>
        <p:spPr bwMode="auto">
          <a:xfrm>
            <a:off x="5547946" y="1377472"/>
            <a:ext cx="3121268" cy="249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isultato immagini per extra wide tractor">
            <a:extLst>
              <a:ext uri="{FF2B5EF4-FFF2-40B4-BE49-F238E27FC236}">
                <a16:creationId xmlns:a16="http://schemas.microsoft.com/office/drawing/2014/main" id="{EBCB71F9-3D4C-417A-B9F2-71794EFD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4" y="3877220"/>
            <a:ext cx="3222846" cy="21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isultato immagini per scraper tractor">
            <a:extLst>
              <a:ext uri="{FF2B5EF4-FFF2-40B4-BE49-F238E27FC236}">
                <a16:creationId xmlns:a16="http://schemas.microsoft.com/office/drawing/2014/main" id="{DD50BD50-422C-4BB5-99B6-08BA1497B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11" y="4448907"/>
            <a:ext cx="3979195" cy="177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5F255301-325C-4C64-9EA1-F2E3E05674F1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1866912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2A40E1-BC12-4501-88B7-2CFE81A8A31E}"/>
              </a:ext>
            </a:extLst>
          </p:cNvPr>
          <p:cNvSpPr/>
          <p:nvPr/>
        </p:nvSpPr>
        <p:spPr>
          <a:xfrm>
            <a:off x="261257" y="1420183"/>
            <a:ext cx="8882743" cy="377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Sollevatori telescopici 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Macchine multifunzionali nate per l’edilizia ed il movimento terra, sono spesso inquadrati anch’essi come trattori agricoli per questioni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omologative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diversi anni a questa parte sono sempre più utilizzati anche in agricoltura, soprattutto per la movimentazione di balle di fieno e per altre svariate attività all’interno dell’azienda agricola.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Peso: fino a 18 ton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Potenza: da 50 a 800 Cv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Larghezza: da 1 m fino a 3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Prezzo: 30’000 – 500’000 euro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Principali Marchi italiani: Merlo, Magni,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Faresin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Dieci e diverse aziende costruttrici di trattori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internazionali di rilievo: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Manitou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JCB,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Bobcat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diverse aziende costruttrici di trattori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AA78349-8227-4630-B704-E56C866E1A0A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3100777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AC5BDCEA-D930-4D38-888D-DD6D88FB9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04" y="1962067"/>
            <a:ext cx="3332285" cy="187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isultato immagini per merlo aratura">
            <a:extLst>
              <a:ext uri="{FF2B5EF4-FFF2-40B4-BE49-F238E27FC236}">
                <a16:creationId xmlns:a16="http://schemas.microsoft.com/office/drawing/2014/main" id="{E3088711-1978-4928-B501-D861D14B4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r="15481"/>
          <a:stretch/>
        </p:blipFill>
        <p:spPr bwMode="auto">
          <a:xfrm>
            <a:off x="441591" y="3972656"/>
            <a:ext cx="2470060" cy="20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isultato immagini per faresin">
            <a:extLst>
              <a:ext uri="{FF2B5EF4-FFF2-40B4-BE49-F238E27FC236}">
                <a16:creationId xmlns:a16="http://schemas.microsoft.com/office/drawing/2014/main" id="{33737372-3C27-41F3-A956-810354BC6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1" y="1644160"/>
            <a:ext cx="2677260" cy="17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7FB6E44B-6262-4FA6-B3BF-749498B6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056" y="1484433"/>
            <a:ext cx="1866167" cy="248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Risultato immagini per dieci telescopico">
            <a:extLst>
              <a:ext uri="{FF2B5EF4-FFF2-40B4-BE49-F238E27FC236}">
                <a16:creationId xmlns:a16="http://schemas.microsoft.com/office/drawing/2014/main" id="{C6DE1D0F-3C74-46E3-89A5-9347E9C02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90" y="4216960"/>
            <a:ext cx="2848708" cy="18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Risultato immagini per cnh telescopico">
            <a:extLst>
              <a:ext uri="{FF2B5EF4-FFF2-40B4-BE49-F238E27FC236}">
                <a16:creationId xmlns:a16="http://schemas.microsoft.com/office/drawing/2014/main" id="{B691804E-4D47-4F18-BC77-A1BA102B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37" y="3972656"/>
            <a:ext cx="2712427" cy="18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674A0D6-4855-40F3-9F0D-6B30ECB71732}"/>
              </a:ext>
            </a:extLst>
          </p:cNvPr>
          <p:cNvSpPr/>
          <p:nvPr/>
        </p:nvSpPr>
        <p:spPr>
          <a:xfrm>
            <a:off x="0" y="329447"/>
            <a:ext cx="33777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categorizzazione</a:t>
            </a:r>
          </a:p>
        </p:txBody>
      </p:sp>
    </p:spTree>
    <p:extLst>
      <p:ext uri="{BB962C8B-B14F-4D97-AF65-F5344CB8AC3E}">
        <p14:creationId xmlns:p14="http://schemas.microsoft.com/office/powerpoint/2010/main" val="1823409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38394" y="5101595"/>
            <a:ext cx="566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 mio ultimo giorno su questo pianeta, sarà quello in cui non avrò più nulla da imparare.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93660" y="2551617"/>
            <a:ext cx="6156683" cy="225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Grazie per l’attenzione</a:t>
            </a:r>
          </a:p>
          <a:p>
            <a:pPr algn="ctr"/>
            <a:endParaRPr lang="it-IT" sz="675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Per qualsiasi ulteriore chiarimento</a:t>
            </a:r>
          </a:p>
          <a:p>
            <a:pPr algn="ctr"/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Domenico Papaleo: </a:t>
            </a:r>
            <a:r>
              <a: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domenico.papaleo@unacoma.it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Lorenzo </a:t>
            </a:r>
            <a:r>
              <a:rPr lang="it-IT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Iuliano</a:t>
            </a:r>
            <a:r>
              <a: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lorenzo.iuliano@unacoma.it</a:t>
            </a:r>
            <a:r>
              <a:rPr lang="it-IT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135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1350" dirty="0"/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4F61713-460F-4A9B-B9F9-08B159E647B4}"/>
              </a:ext>
            </a:extLst>
          </p:cNvPr>
          <p:cNvSpPr/>
          <p:nvPr/>
        </p:nvSpPr>
        <p:spPr>
          <a:xfrm>
            <a:off x="99773" y="282742"/>
            <a:ext cx="130471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</a:t>
            </a:r>
          </a:p>
        </p:txBody>
      </p:sp>
    </p:spTree>
    <p:extLst>
      <p:ext uri="{BB962C8B-B14F-4D97-AF65-F5344CB8AC3E}">
        <p14:creationId xmlns:p14="http://schemas.microsoft.com/office/powerpoint/2010/main" val="3571277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ultato immagini per motore del  trattore">
            <a:extLst>
              <a:ext uri="{FF2B5EF4-FFF2-40B4-BE49-F238E27FC236}">
                <a16:creationId xmlns:a16="http://schemas.microsoft.com/office/drawing/2014/main" id="{64BDF326-73FB-416D-8890-CAF751924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21" y="2780196"/>
            <a:ext cx="6036855" cy="34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69BE1C6-FE3A-49FA-8FAD-425EB19984F7}"/>
              </a:ext>
            </a:extLst>
          </p:cNvPr>
          <p:cNvSpPr/>
          <p:nvPr/>
        </p:nvSpPr>
        <p:spPr>
          <a:xfrm>
            <a:off x="342901" y="1292985"/>
            <a:ext cx="8044961" cy="336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Com’è fatto un Trattore?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Motore a combustione interna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Trasmissione (fa anche da struttura portante)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 di propulsione (ruote o cingoli)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 di collegamento (att. 3 punti, ganci di traino)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 di trasmissione del moto (PTO)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 di direzione (volante o cloche)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2E35D4-805E-4620-8809-7DD6B98FED14}"/>
              </a:ext>
            </a:extLst>
          </p:cNvPr>
          <p:cNvSpPr txBox="1"/>
          <p:nvPr/>
        </p:nvSpPr>
        <p:spPr>
          <a:xfrm>
            <a:off x="123635" y="188483"/>
            <a:ext cx="463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</a:t>
            </a:r>
          </a:p>
          <a:p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Introduzione</a:t>
            </a:r>
          </a:p>
        </p:txBody>
      </p:sp>
    </p:spTree>
    <p:extLst>
      <p:ext uri="{BB962C8B-B14F-4D97-AF65-F5344CB8AC3E}">
        <p14:creationId xmlns:p14="http://schemas.microsoft.com/office/powerpoint/2010/main" val="1691329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sultato immagini per carraro trasmissioni">
            <a:extLst>
              <a:ext uri="{FF2B5EF4-FFF2-40B4-BE49-F238E27FC236}">
                <a16:creationId xmlns:a16="http://schemas.microsoft.com/office/drawing/2014/main" id="{64ED39B5-18EB-4C6E-A26D-1BF599BB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2" y="2808957"/>
            <a:ext cx="4208894" cy="352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o immagini per carraro trasmissioni">
            <a:extLst>
              <a:ext uri="{FF2B5EF4-FFF2-40B4-BE49-F238E27FC236}">
                <a16:creationId xmlns:a16="http://schemas.microsoft.com/office/drawing/2014/main" id="{A5B1B5E6-BFA4-4BE4-8BCE-9A86D4CD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1" y="2285169"/>
            <a:ext cx="3623578" cy="21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780E93AD-B147-4640-B955-FD6B8CCEECF3}"/>
              </a:ext>
            </a:extLst>
          </p:cNvPr>
          <p:cNvCxnSpPr>
            <a:cxnSpLocks/>
          </p:cNvCxnSpPr>
          <p:nvPr/>
        </p:nvCxnSpPr>
        <p:spPr>
          <a:xfrm flipH="1" flipV="1">
            <a:off x="3701562" y="3886200"/>
            <a:ext cx="2637692" cy="597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E79B57D0-ABE4-47CB-9BC9-C94A2D2E67A4}"/>
              </a:ext>
            </a:extLst>
          </p:cNvPr>
          <p:cNvSpPr/>
          <p:nvPr/>
        </p:nvSpPr>
        <p:spPr>
          <a:xfrm>
            <a:off x="5290410" y="2285169"/>
            <a:ext cx="280724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Perché è tanto importante?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EEF8B73-6B0F-4644-A885-331B6A5D18FE}"/>
              </a:ext>
            </a:extLst>
          </p:cNvPr>
          <p:cNvSpPr/>
          <p:nvPr/>
        </p:nvSpPr>
        <p:spPr>
          <a:xfrm>
            <a:off x="3101694" y="1185740"/>
            <a:ext cx="2940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Trasmissione </a:t>
            </a:r>
            <a:endParaRPr lang="it-IT" sz="3200" dirty="0"/>
          </a:p>
        </p:txBody>
      </p:sp>
      <p:pic>
        <p:nvPicPr>
          <p:cNvPr id="11" name="Picture 6" descr="Risultato immagini per carraro trasmissioni">
            <a:extLst>
              <a:ext uri="{FF2B5EF4-FFF2-40B4-BE49-F238E27FC236}">
                <a16:creationId xmlns:a16="http://schemas.microsoft.com/office/drawing/2014/main" id="{D35D6372-98FD-4D46-AAAD-DB490B8D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22" y="4650653"/>
            <a:ext cx="2083777" cy="168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E24DD43-B49E-4487-8E53-66CDE73968B1}"/>
              </a:ext>
            </a:extLst>
          </p:cNvPr>
          <p:cNvCxnSpPr>
            <a:cxnSpLocks/>
          </p:cNvCxnSpPr>
          <p:nvPr/>
        </p:nvCxnSpPr>
        <p:spPr>
          <a:xfrm flipH="1">
            <a:off x="3534506" y="5372826"/>
            <a:ext cx="1776045" cy="240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564417-A494-496D-AA9D-F650B1D6E360}"/>
              </a:ext>
            </a:extLst>
          </p:cNvPr>
          <p:cNvSpPr/>
          <p:nvPr/>
        </p:nvSpPr>
        <p:spPr>
          <a:xfrm>
            <a:off x="117083" y="86273"/>
            <a:ext cx="1965731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Trasmissione</a:t>
            </a:r>
          </a:p>
        </p:txBody>
      </p:sp>
    </p:spTree>
    <p:extLst>
      <p:ext uri="{BB962C8B-B14F-4D97-AF65-F5344CB8AC3E}">
        <p14:creationId xmlns:p14="http://schemas.microsoft.com/office/powerpoint/2010/main" val="146200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8BFF1F-AFF8-4C58-9179-47ABAB5E0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3" b="11459"/>
          <a:stretch/>
        </p:blipFill>
        <p:spPr bwMode="auto">
          <a:xfrm>
            <a:off x="5293488" y="2400429"/>
            <a:ext cx="3283947" cy="226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62124D3-3274-4D2A-94BD-3D36549B11DA}"/>
              </a:ext>
            </a:extLst>
          </p:cNvPr>
          <p:cNvSpPr/>
          <p:nvPr/>
        </p:nvSpPr>
        <p:spPr>
          <a:xfrm>
            <a:off x="2417115" y="1233441"/>
            <a:ext cx="4168705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 da struttura portante alla Trattrice </a:t>
            </a:r>
          </a:p>
        </p:txBody>
      </p:sp>
      <p:pic>
        <p:nvPicPr>
          <p:cNvPr id="2050" name="Picture 2" descr="Enovitis in campo 2015: il Gruppo Bcs porta la full line di ...">
            <a:extLst>
              <a:ext uri="{FF2B5EF4-FFF2-40B4-BE49-F238E27FC236}">
                <a16:creationId xmlns:a16="http://schemas.microsoft.com/office/drawing/2014/main" id="{AE1BC720-1B55-4FBF-9A06-E263BF31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2" y="2800641"/>
            <a:ext cx="2900118" cy="1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ttori Bcs: la montagna è il loro habitat">
            <a:extLst>
              <a:ext uri="{FF2B5EF4-FFF2-40B4-BE49-F238E27FC236}">
                <a16:creationId xmlns:a16="http://schemas.microsoft.com/office/drawing/2014/main" id="{1A0EA438-20BE-4F5C-8918-322294D4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38" y="4867156"/>
            <a:ext cx="2410816" cy="15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ummins Performance Series, lo Stage V per l'agricolo">
            <a:extLst>
              <a:ext uri="{FF2B5EF4-FFF2-40B4-BE49-F238E27FC236}">
                <a16:creationId xmlns:a16="http://schemas.microsoft.com/office/drawing/2014/main" id="{5530861B-5A12-44F5-8287-634E2EA9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70" y="5006038"/>
            <a:ext cx="2557589" cy="150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D6B4CD7-BDCE-416F-BD64-8D3668742DD6}"/>
              </a:ext>
            </a:extLst>
          </p:cNvPr>
          <p:cNvSpPr/>
          <p:nvPr/>
        </p:nvSpPr>
        <p:spPr>
          <a:xfrm>
            <a:off x="5293488" y="1897136"/>
            <a:ext cx="345902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Trasmissione con motore al centro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4271776-AB98-4184-A291-B7DE3200D3C9}"/>
              </a:ext>
            </a:extLst>
          </p:cNvPr>
          <p:cNvSpPr/>
          <p:nvPr/>
        </p:nvSpPr>
        <p:spPr>
          <a:xfrm>
            <a:off x="552250" y="1904339"/>
            <a:ext cx="332732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Trasmissione con motore a sbalzo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EA6F31F6-BE01-4CB1-B804-2EEA9C596B9E}"/>
              </a:ext>
            </a:extLst>
          </p:cNvPr>
          <p:cNvSpPr/>
          <p:nvPr/>
        </p:nvSpPr>
        <p:spPr>
          <a:xfrm rot="19302733">
            <a:off x="2466250" y="4502787"/>
            <a:ext cx="360485" cy="636261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D1F76A70-10BB-4730-95AD-9BA6B38C8370}"/>
              </a:ext>
            </a:extLst>
          </p:cNvPr>
          <p:cNvSpPr/>
          <p:nvPr/>
        </p:nvSpPr>
        <p:spPr>
          <a:xfrm rot="779395">
            <a:off x="7002358" y="4471161"/>
            <a:ext cx="360485" cy="636261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79381E7-4786-4D34-B2AD-5EF12CA72552}"/>
              </a:ext>
            </a:extLst>
          </p:cNvPr>
          <p:cNvSpPr/>
          <p:nvPr/>
        </p:nvSpPr>
        <p:spPr>
          <a:xfrm>
            <a:off x="117083" y="54374"/>
            <a:ext cx="1965731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Trasmissione</a:t>
            </a:r>
          </a:p>
        </p:txBody>
      </p:sp>
    </p:spTree>
    <p:extLst>
      <p:ext uri="{BB962C8B-B14F-4D97-AF65-F5344CB8AC3E}">
        <p14:creationId xmlns:p14="http://schemas.microsoft.com/office/powerpoint/2010/main" val="10292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pie-cruscotto-auto">
            <a:extLst>
              <a:ext uri="{FF2B5EF4-FFF2-40B4-BE49-F238E27FC236}">
                <a16:creationId xmlns:a16="http://schemas.microsoft.com/office/drawing/2014/main" id="{A7157A64-40BB-435A-88D7-0882E71A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07" y="3529433"/>
            <a:ext cx="1726161" cy="1145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4E915A07-CA41-46D7-B5C4-52C798574A74}"/>
              </a:ext>
            </a:extLst>
          </p:cNvPr>
          <p:cNvGrpSpPr/>
          <p:nvPr/>
        </p:nvGrpSpPr>
        <p:grpSpPr>
          <a:xfrm>
            <a:off x="531965" y="2884067"/>
            <a:ext cx="1377219" cy="1171524"/>
            <a:chOff x="4572000" y="2753662"/>
            <a:chExt cx="2286001" cy="2220953"/>
          </a:xfrm>
        </p:grpSpPr>
        <p:pic>
          <p:nvPicPr>
            <p:cNvPr id="3078" name="Picture 6" descr="strumentazione fondini personalizzati Alfa Romeo Mito benzina">
              <a:extLst>
                <a:ext uri="{FF2B5EF4-FFF2-40B4-BE49-F238E27FC236}">
                  <a16:creationId xmlns:a16="http://schemas.microsoft.com/office/drawing/2014/main" id="{DC13654E-74B6-4923-B00C-FA150DD7E0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7" t="20155" r="17778" b="6080"/>
            <a:stretch/>
          </p:blipFill>
          <p:spPr bwMode="auto">
            <a:xfrm>
              <a:off x="4572000" y="2753662"/>
              <a:ext cx="2286001" cy="222095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38B4C965-70A7-4C7F-B7D2-CBD2413A64B2}"/>
                </a:ext>
              </a:extLst>
            </p:cNvPr>
            <p:cNvSpPr/>
            <p:nvPr/>
          </p:nvSpPr>
          <p:spPr>
            <a:xfrm>
              <a:off x="6057899" y="4317024"/>
              <a:ext cx="791309" cy="648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5" name="Fumetto: rettangolo 4">
            <a:extLst>
              <a:ext uri="{FF2B5EF4-FFF2-40B4-BE49-F238E27FC236}">
                <a16:creationId xmlns:a16="http://schemas.microsoft.com/office/drawing/2014/main" id="{392F1EC5-C931-4CCD-B484-E72BDEE0F8A7}"/>
              </a:ext>
            </a:extLst>
          </p:cNvPr>
          <p:cNvSpPr/>
          <p:nvPr/>
        </p:nvSpPr>
        <p:spPr>
          <a:xfrm>
            <a:off x="531965" y="2897149"/>
            <a:ext cx="1377219" cy="1146981"/>
          </a:xfrm>
          <a:prstGeom prst="wedgeRectCallout">
            <a:avLst>
              <a:gd name="adj1" fmla="val 137339"/>
              <a:gd name="adj2" fmla="val 65829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Parentesi graffa chiusa 5">
            <a:extLst>
              <a:ext uri="{FF2B5EF4-FFF2-40B4-BE49-F238E27FC236}">
                <a16:creationId xmlns:a16="http://schemas.microsoft.com/office/drawing/2014/main" id="{C0BFB73D-6F0F-4670-8A7B-5FCEEE7184F0}"/>
              </a:ext>
            </a:extLst>
          </p:cNvPr>
          <p:cNvSpPr/>
          <p:nvPr/>
        </p:nvSpPr>
        <p:spPr>
          <a:xfrm rot="19346394">
            <a:off x="1536718" y="2665314"/>
            <a:ext cx="571652" cy="899010"/>
          </a:xfrm>
          <a:prstGeom prst="rightBrace">
            <a:avLst>
              <a:gd name="adj1" fmla="val 8333"/>
              <a:gd name="adj2" fmla="val 48745"/>
            </a:avLst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944CD2F-A7D5-4C70-9B1A-4F83E2C59B01}"/>
              </a:ext>
            </a:extLst>
          </p:cNvPr>
          <p:cNvSpPr/>
          <p:nvPr/>
        </p:nvSpPr>
        <p:spPr>
          <a:xfrm>
            <a:off x="2286769" y="1119454"/>
            <a:ext cx="457046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Facciamo un parallelo automobilistico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44AE5AB-4047-4AC0-A45B-13861C77EB57}"/>
              </a:ext>
            </a:extLst>
          </p:cNvPr>
          <p:cNvSpPr/>
          <p:nvPr/>
        </p:nvSpPr>
        <p:spPr>
          <a:xfrm>
            <a:off x="2192982" y="2466689"/>
            <a:ext cx="1505467" cy="7736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Mai far andare il motore troppo su di giri</a:t>
            </a:r>
            <a:endParaRPr lang="it-IT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Il cambio dell'auto: a cosa serve e come si usa | Rent a Car Catania">
            <a:extLst>
              <a:ext uri="{FF2B5EF4-FFF2-40B4-BE49-F238E27FC236}">
                <a16:creationId xmlns:a16="http://schemas.microsoft.com/office/drawing/2014/main" id="{44F0DA71-C2EE-4842-827E-B48C08641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13836" r="26016" b="-602"/>
          <a:stretch/>
        </p:blipFill>
        <p:spPr bwMode="auto">
          <a:xfrm>
            <a:off x="1926402" y="4931059"/>
            <a:ext cx="1505467" cy="16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9960D736-CA55-4BB4-B269-456C9538138B}"/>
              </a:ext>
            </a:extLst>
          </p:cNvPr>
          <p:cNvSpPr/>
          <p:nvPr/>
        </p:nvSpPr>
        <p:spPr>
          <a:xfrm>
            <a:off x="580760" y="5278979"/>
            <a:ext cx="999754" cy="6719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Max 6 marce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Auto sportiva convertibile stilizzata - Scarica Immagini ...">
            <a:extLst>
              <a:ext uri="{FF2B5EF4-FFF2-40B4-BE49-F238E27FC236}">
                <a16:creationId xmlns:a16="http://schemas.microsoft.com/office/drawing/2014/main" id="{559778EE-9203-49A9-B731-C1DADFFFC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4"/>
          <a:stretch/>
        </p:blipFill>
        <p:spPr bwMode="auto">
          <a:xfrm>
            <a:off x="2530784" y="1645693"/>
            <a:ext cx="1357801" cy="77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7447DFB-2465-4D00-9F86-7E30445632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219"/>
          <a:stretch/>
        </p:blipFill>
        <p:spPr>
          <a:xfrm>
            <a:off x="5118750" y="1507778"/>
            <a:ext cx="1497948" cy="90943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33D1FB88-B9EC-43B5-8166-B9513DD3CA34}"/>
              </a:ext>
            </a:extLst>
          </p:cNvPr>
          <p:cNvSpPr/>
          <p:nvPr/>
        </p:nvSpPr>
        <p:spPr>
          <a:xfrm>
            <a:off x="4264986" y="1806322"/>
            <a:ext cx="614028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bracciolo maxcom trattore same frutteto">
            <a:extLst>
              <a:ext uri="{FF2B5EF4-FFF2-40B4-BE49-F238E27FC236}">
                <a16:creationId xmlns:a16="http://schemas.microsoft.com/office/drawing/2014/main" id="{523CFE40-72E7-408B-B014-EFF81E4F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50" y="5015496"/>
            <a:ext cx="1716868" cy="14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cegliere Produttore alta qualità Trattore Contagiri e Trattore ...">
            <a:extLst>
              <a:ext uri="{FF2B5EF4-FFF2-40B4-BE49-F238E27FC236}">
                <a16:creationId xmlns:a16="http://schemas.microsoft.com/office/drawing/2014/main" id="{17AE99EC-1F90-45DF-9EAC-F50771C8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06" y="3114819"/>
            <a:ext cx="1566892" cy="156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94A9A74-06A6-4570-91BF-DBA37DE6CCB7}"/>
              </a:ext>
            </a:extLst>
          </p:cNvPr>
          <p:cNvSpPr/>
          <p:nvPr/>
        </p:nvSpPr>
        <p:spPr>
          <a:xfrm>
            <a:off x="7151545" y="5037944"/>
            <a:ext cx="1370954" cy="1173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Gamme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inversore</a:t>
            </a:r>
            <a:endParaRPr lang="it-IT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9E4AA94-3DB4-4CE1-887D-EC0ECDC964B2}"/>
              </a:ext>
            </a:extLst>
          </p:cNvPr>
          <p:cNvSpPr/>
          <p:nvPr/>
        </p:nvSpPr>
        <p:spPr>
          <a:xfrm>
            <a:off x="7151545" y="2584252"/>
            <a:ext cx="1505467" cy="10041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Lavora tranquillamente a giri prossimi a quelli massimi</a:t>
            </a:r>
            <a:endParaRPr lang="it-IT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021CC611-C29A-4186-B493-BF428462DE9C}"/>
              </a:ext>
            </a:extLst>
          </p:cNvPr>
          <p:cNvSpPr/>
          <p:nvPr/>
        </p:nvSpPr>
        <p:spPr>
          <a:xfrm>
            <a:off x="3998322" y="3667922"/>
            <a:ext cx="824918" cy="4700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D6D1DDF2-65B0-4339-8A57-D4F0174DA49E}"/>
              </a:ext>
            </a:extLst>
          </p:cNvPr>
          <p:cNvSpPr/>
          <p:nvPr/>
        </p:nvSpPr>
        <p:spPr>
          <a:xfrm>
            <a:off x="3998322" y="5627973"/>
            <a:ext cx="824918" cy="4700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CDC210B4-1D05-4A5D-BB75-31A5CDCA4B49}"/>
              </a:ext>
            </a:extLst>
          </p:cNvPr>
          <p:cNvSpPr/>
          <p:nvPr/>
        </p:nvSpPr>
        <p:spPr>
          <a:xfrm>
            <a:off x="117083" y="54374"/>
            <a:ext cx="1965731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Trasmissione</a:t>
            </a:r>
          </a:p>
        </p:txBody>
      </p:sp>
    </p:spTree>
    <p:extLst>
      <p:ext uri="{BB962C8B-B14F-4D97-AF65-F5344CB8AC3E}">
        <p14:creationId xmlns:p14="http://schemas.microsoft.com/office/powerpoint/2010/main" val="9202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1" grpId="0" animBg="1"/>
      <p:bldP spid="16" grpId="0" animBg="1"/>
      <p:bldP spid="18" grpId="0"/>
      <p:bldP spid="21" grpId="0" animBg="1"/>
      <p:bldP spid="22" grpId="0" animBg="1"/>
      <p:bldP spid="1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14BFEB43-C21A-46FD-953E-BAFAF2836980}"/>
              </a:ext>
            </a:extLst>
          </p:cNvPr>
          <p:cNvSpPr/>
          <p:nvPr/>
        </p:nvSpPr>
        <p:spPr>
          <a:xfrm>
            <a:off x="51699" y="1138102"/>
            <a:ext cx="89154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600" b="1" cap="none" spc="0" dirty="0">
                <a:ln w="635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Il Trattore, spesso e volentieri, </a:t>
            </a:r>
            <a:r>
              <a:rPr lang="it-IT" sz="1600" b="1" dirty="0">
                <a:ln w="635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necessita di operare </a:t>
            </a:r>
            <a:r>
              <a:rPr lang="it-IT" sz="1600" b="1" u="sng" dirty="0">
                <a:ln w="635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sfruttando tutta la potenza disponibile del motore per molte ore mantenendo al contempo la velocità costante</a:t>
            </a:r>
            <a:r>
              <a:rPr lang="it-IT" sz="1600" b="1" dirty="0">
                <a:ln w="635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. Ecco che, per fare ciò, ha bisogno di un </a:t>
            </a:r>
            <a:r>
              <a:rPr lang="it-IT" sz="1600" b="1" u="sng" dirty="0">
                <a:ln w="635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complesso sistema di marce, gamme ed inversore.</a:t>
            </a:r>
          </a:p>
          <a:p>
            <a:endParaRPr lang="it-IT" sz="1200" b="1" u="sng" dirty="0">
              <a:ln w="6350">
                <a:noFill/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1600" b="1" dirty="0">
                <a:ln w="635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Inoltre per alcune attività (come ad esempio il trasporto su strada o le lavorazioni a punto fisso) il motore lavora a giri molto alti o quasi massimi, è ingegnerizzato per operare a lungo in quelle condizioni e non andare mai fuori giri.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111E7BC-607F-475F-BA6F-5988A981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366" y="4547619"/>
            <a:ext cx="3050632" cy="19876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E638BE8F-B44D-430B-8F58-DF4C39991D05}"/>
              </a:ext>
            </a:extLst>
          </p:cNvPr>
          <p:cNvSpPr/>
          <p:nvPr/>
        </p:nvSpPr>
        <p:spPr>
          <a:xfrm>
            <a:off x="51699" y="2833841"/>
            <a:ext cx="89154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L’ottimizzazione di consumi, efficienza e durabilità di questo sistema è tutto nella qualità della </a:t>
            </a:r>
            <a:r>
              <a:rPr lang="it-IT" sz="32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Trasmissione</a:t>
            </a:r>
            <a:endParaRPr lang="it-IT" sz="3200" b="1" u="sng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779B49-6699-4FE7-8FFE-C10E0FBC948A}"/>
              </a:ext>
            </a:extLst>
          </p:cNvPr>
          <p:cNvSpPr txBox="1"/>
          <p:nvPr/>
        </p:nvSpPr>
        <p:spPr>
          <a:xfrm>
            <a:off x="1041903" y="4504106"/>
            <a:ext cx="83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Marce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2709C1-39B3-4D70-A8F3-2FB435AA8C9F}"/>
              </a:ext>
            </a:extLst>
          </p:cNvPr>
          <p:cNvSpPr txBox="1"/>
          <p:nvPr/>
        </p:nvSpPr>
        <p:spPr>
          <a:xfrm>
            <a:off x="1980074" y="4500865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Gamme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0198C7-7313-4E7C-B0DF-FC716164742A}"/>
              </a:ext>
            </a:extLst>
          </p:cNvPr>
          <p:cNvSpPr txBox="1"/>
          <p:nvPr/>
        </p:nvSpPr>
        <p:spPr>
          <a:xfrm>
            <a:off x="3090516" y="4491900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Inversore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74676F0-2779-4B96-8C4F-D49CB1633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597" y="4998932"/>
            <a:ext cx="760631" cy="141800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E635A32-D171-4A3F-99C8-7FD68F559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57" y="4938875"/>
            <a:ext cx="1019626" cy="99823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4A8DCD1-B8E1-44CA-B7E4-2914BD5BA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621" y="4998932"/>
            <a:ext cx="759467" cy="141800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10066B9-B60A-4CE6-B183-10EFBFAA23D9}"/>
              </a:ext>
            </a:extLst>
          </p:cNvPr>
          <p:cNvSpPr/>
          <p:nvPr/>
        </p:nvSpPr>
        <p:spPr>
          <a:xfrm>
            <a:off x="117083" y="54374"/>
            <a:ext cx="1965731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Trattore: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Trasmissione</a:t>
            </a:r>
          </a:p>
        </p:txBody>
      </p:sp>
    </p:spTree>
    <p:extLst>
      <p:ext uri="{BB962C8B-B14F-4D97-AF65-F5344CB8AC3E}">
        <p14:creationId xmlns:p14="http://schemas.microsoft.com/office/powerpoint/2010/main" val="345951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6294</TotalTime>
  <Words>2531</Words>
  <Application>Microsoft Office PowerPoint</Application>
  <PresentationFormat>Presentazione su schermo (4:3)</PresentationFormat>
  <Paragraphs>280</Paragraphs>
  <Slides>43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Voli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Roberto  Voli</dc:creator>
  <cp:lastModifiedBy>Lorenzo Iuliano</cp:lastModifiedBy>
  <cp:revision>347</cp:revision>
  <dcterms:created xsi:type="dcterms:W3CDTF">2018-02-14T09:47:53Z</dcterms:created>
  <dcterms:modified xsi:type="dcterms:W3CDTF">2021-01-14T16:30:38Z</dcterms:modified>
</cp:coreProperties>
</file>